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68" r:id="rId4"/>
    <p:sldMasterId id="2147484082" r:id="rId5"/>
    <p:sldMasterId id="2147484095" r:id="rId6"/>
  </p:sldMasterIdLst>
  <p:notesMasterIdLst>
    <p:notesMasterId r:id="rId36"/>
  </p:notesMasterIdLst>
  <p:handoutMasterIdLst>
    <p:handoutMasterId r:id="rId37"/>
  </p:handoutMasterIdLst>
  <p:sldIdLst>
    <p:sldId id="689" r:id="rId7"/>
    <p:sldId id="744" r:id="rId8"/>
    <p:sldId id="726" r:id="rId9"/>
    <p:sldId id="724" r:id="rId10"/>
    <p:sldId id="720" r:id="rId11"/>
    <p:sldId id="722" r:id="rId12"/>
    <p:sldId id="723" r:id="rId13"/>
    <p:sldId id="718" r:id="rId14"/>
    <p:sldId id="732" r:id="rId15"/>
    <p:sldId id="736" r:id="rId16"/>
    <p:sldId id="737" r:id="rId17"/>
    <p:sldId id="738" r:id="rId18"/>
    <p:sldId id="739" r:id="rId19"/>
    <p:sldId id="740" r:id="rId20"/>
    <p:sldId id="725" r:id="rId21"/>
    <p:sldId id="741" r:id="rId22"/>
    <p:sldId id="729" r:id="rId23"/>
    <p:sldId id="731" r:id="rId24"/>
    <p:sldId id="730" r:id="rId25"/>
    <p:sldId id="721" r:id="rId26"/>
    <p:sldId id="717" r:id="rId27"/>
    <p:sldId id="742" r:id="rId28"/>
    <p:sldId id="733" r:id="rId29"/>
    <p:sldId id="728" r:id="rId30"/>
    <p:sldId id="743" r:id="rId31"/>
    <p:sldId id="734" r:id="rId32"/>
    <p:sldId id="735" r:id="rId33"/>
    <p:sldId id="745" r:id="rId34"/>
    <p:sldId id="716" r:id="rId35"/>
  </p:sldIdLst>
  <p:sldSz cx="9144000" cy="5143500" type="screen16x9"/>
  <p:notesSz cx="6858000" cy="9144000"/>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SMT 2013" id="{5CF21CB1-8DFA-42F6-BA7D-9D4989E7A130}">
          <p14:sldIdLst>
            <p14:sldId id="689"/>
            <p14:sldId id="744"/>
            <p14:sldId id="726"/>
            <p14:sldId id="724"/>
            <p14:sldId id="720"/>
            <p14:sldId id="722"/>
            <p14:sldId id="723"/>
            <p14:sldId id="718"/>
            <p14:sldId id="732"/>
            <p14:sldId id="736"/>
            <p14:sldId id="737"/>
            <p14:sldId id="738"/>
            <p14:sldId id="739"/>
            <p14:sldId id="740"/>
            <p14:sldId id="725"/>
            <p14:sldId id="741"/>
            <p14:sldId id="729"/>
            <p14:sldId id="731"/>
            <p14:sldId id="730"/>
            <p14:sldId id="721"/>
            <p14:sldId id="717"/>
            <p14:sldId id="742"/>
            <p14:sldId id="733"/>
            <p14:sldId id="728"/>
            <p14:sldId id="743"/>
            <p14:sldId id="734"/>
            <p14:sldId id="735"/>
            <p14:sldId id="745"/>
            <p14:sldId id="716"/>
          </p14:sldIdLst>
        </p14:section>
      </p14:sectionLst>
    </p:ext>
    <p:ext uri="{EFAFB233-063F-42B5-8137-9DF3F51BA10A}">
      <p15:sldGuideLst xmlns:p15="http://schemas.microsoft.com/office/powerpoint/2012/main">
        <p15:guide id="1" orient="horz" pos="212">
          <p15:clr>
            <a:srgbClr val="A4A3A4"/>
          </p15:clr>
        </p15:guide>
        <p15:guide id="2" orient="horz" pos="3132">
          <p15:clr>
            <a:srgbClr val="A4A3A4"/>
          </p15:clr>
        </p15:guide>
        <p15:guide id="3" orient="horz" pos="684">
          <p15:clr>
            <a:srgbClr val="A4A3A4"/>
          </p15:clr>
        </p15:guide>
        <p15:guide id="4" orient="horz" pos="898">
          <p15:clr>
            <a:srgbClr val="A4A3A4"/>
          </p15:clr>
        </p15:guide>
        <p15:guide id="5" orient="horz" pos="1468">
          <p15:clr>
            <a:srgbClr val="A4A3A4"/>
          </p15:clr>
        </p15:guide>
        <p15:guide id="6" orient="horz" pos="2052">
          <p15:clr>
            <a:srgbClr val="A4A3A4"/>
          </p15:clr>
        </p15:guide>
        <p15:guide id="7" orient="horz" pos="1619">
          <p15:clr>
            <a:srgbClr val="A4A3A4"/>
          </p15:clr>
        </p15:guide>
        <p15:guide id="8" orient="horz" pos="3038">
          <p15:clr>
            <a:srgbClr val="A4A3A4"/>
          </p15:clr>
        </p15:guide>
        <p15:guide id="9" pos="96">
          <p15:clr>
            <a:srgbClr val="A4A3A4"/>
          </p15:clr>
        </p15:guide>
        <p15:guide id="10" pos="1326">
          <p15:clr>
            <a:srgbClr val="A4A3A4"/>
          </p15:clr>
        </p15:guide>
        <p15:guide id="11" pos="5662">
          <p15:clr>
            <a:srgbClr val="A4A3A4"/>
          </p15:clr>
        </p15:guide>
        <p15:guide id="12" pos="246">
          <p15:clr>
            <a:srgbClr val="A4A3A4"/>
          </p15:clr>
        </p15:guide>
        <p15:guide id="13" pos="5516">
          <p15:clr>
            <a:srgbClr val="A4A3A4"/>
          </p15:clr>
        </p15:guide>
        <p15:guide id="14" pos="460">
          <p15:clr>
            <a:srgbClr val="A4A3A4"/>
          </p15:clr>
        </p15:guide>
        <p15:guide id="15" pos="5298">
          <p15:clr>
            <a:srgbClr val="A4A3A4"/>
          </p15:clr>
        </p15:guide>
        <p15:guide id="16" pos="28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0000"/>
    <a:srgbClr val="505050"/>
    <a:srgbClr val="FFFFFF"/>
    <a:srgbClr val="D2D2D2"/>
    <a:srgbClr val="5F5F5F"/>
    <a:srgbClr val="4D4D4D"/>
    <a:srgbClr val="C0C0C0"/>
    <a:srgbClr val="66FF33"/>
    <a:srgbClr val="FFF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82311" autoAdjust="0"/>
  </p:normalViewPr>
  <p:slideViewPr>
    <p:cSldViewPr snapToGrid="0">
      <p:cViewPr varScale="1">
        <p:scale>
          <a:sx n="88" d="100"/>
          <a:sy n="88" d="100"/>
        </p:scale>
        <p:origin x="966" y="66"/>
      </p:cViewPr>
      <p:guideLst>
        <p:guide orient="horz" pos="212"/>
        <p:guide orient="horz" pos="3132"/>
        <p:guide orient="horz" pos="684"/>
        <p:guide orient="horz" pos="898"/>
        <p:guide orient="horz" pos="1468"/>
        <p:guide orient="horz" pos="2052"/>
        <p:guide orient="horz" pos="1619"/>
        <p:guide orient="horz" pos="3038"/>
        <p:guide pos="96"/>
        <p:guide pos="1326"/>
        <p:guide pos="5662"/>
        <p:guide pos="246"/>
        <p:guide pos="5516"/>
        <p:guide pos="460"/>
        <p:guide pos="5298"/>
        <p:guide pos="2878"/>
      </p:guideLst>
    </p:cSldViewPr>
  </p:slideViewPr>
  <p:notesTextViewPr>
    <p:cViewPr>
      <p:scale>
        <a:sx n="100" d="100"/>
        <a:sy n="100" d="100"/>
      </p:scale>
      <p:origin x="0" y="0"/>
    </p:cViewPr>
  </p:notesTextViewPr>
  <p:sorterViewPr>
    <p:cViewPr varScale="1">
      <p:scale>
        <a:sx n="1" d="1"/>
        <a:sy n="1" d="1"/>
      </p:scale>
      <p:origin x="0" y="6510"/>
    </p:cViewPr>
  </p:sorterViewPr>
  <p:notesViewPr>
    <p:cSldViewPr snapToGrid="0" showGuides="1">
      <p:cViewPr varScale="1">
        <p:scale>
          <a:sx n="95" d="100"/>
          <a:sy n="95" d="100"/>
        </p:scale>
        <p:origin x="-3582" y="-108"/>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7/6/2013</a:t>
            </a:fld>
            <a:endParaRPr lang="en-US" dirty="0"/>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7/6/2013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685864" rtl="0" eaLnBrk="1" latinLnBrk="0" hangingPunct="1">
      <a:lnSpc>
        <a:spcPct val="90000"/>
      </a:lnSpc>
      <a:spcAft>
        <a:spcPts val="250"/>
      </a:spcAft>
      <a:defRPr sz="700" kern="1200">
        <a:solidFill>
          <a:schemeClr val="tx1"/>
        </a:solidFill>
        <a:latin typeface="Segoe UI Light"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solidFill>
        <a:latin typeface="Segoe UI Light"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22663-EA6A-48DF-9196-24A9BB1D224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2640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375" lvl="1" indent="0">
              <a:lnSpc>
                <a:spcPct val="90000"/>
              </a:lnSpc>
              <a:spcBef>
                <a:spcPct val="20000"/>
              </a:spcBef>
              <a:buNone/>
            </a:pPr>
            <a:endParaRPr lang="en-GB" dirty="0"/>
          </a:p>
        </p:txBody>
      </p:sp>
      <p:sp>
        <p:nvSpPr>
          <p:cNvPr id="4" name="Slide Number Placeholder 3"/>
          <p:cNvSpPr>
            <a:spLocks noGrp="1"/>
          </p:cNvSpPr>
          <p:nvPr>
            <p:ph type="sldNum" sz="quarter" idx="10"/>
          </p:nvPr>
        </p:nvSpPr>
        <p:spPr/>
        <p:txBody>
          <a:bodyPr/>
          <a:lstStyle/>
          <a:p>
            <a:fld id="{34468166-C65A-4213-B15E-788F8EA58B8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7786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44083">
              <a:defRPr/>
            </a:pPr>
            <a:endParaRPr lang="en-GB" dirty="0"/>
          </a:p>
        </p:txBody>
      </p:sp>
      <p:sp>
        <p:nvSpPr>
          <p:cNvPr id="4" name="Slide Number Placeholder 3"/>
          <p:cNvSpPr>
            <a:spLocks noGrp="1"/>
          </p:cNvSpPr>
          <p:nvPr>
            <p:ph type="sldNum" sz="quarter" idx="10"/>
          </p:nvPr>
        </p:nvSpPr>
        <p:spPr/>
        <p:txBody>
          <a:bodyPr/>
          <a:lstStyle/>
          <a:p>
            <a:fld id="{FC4EE2F1-935C-4346-A83E-334F90AFDCA7}" type="slidenum">
              <a:rPr lang="en-GB" smtClean="0"/>
              <a:pPr/>
              <a:t>10</a:t>
            </a:fld>
            <a:endParaRPr lang="en-GB"/>
          </a:p>
        </p:txBody>
      </p:sp>
    </p:spTree>
    <p:extLst>
      <p:ext uri="{BB962C8B-B14F-4D97-AF65-F5344CB8AC3E}">
        <p14:creationId xmlns:p14="http://schemas.microsoft.com/office/powerpoint/2010/main" val="298356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44083">
              <a:defRPr/>
            </a:pPr>
            <a:endParaRPr lang="en-GB" dirty="0"/>
          </a:p>
        </p:txBody>
      </p:sp>
      <p:sp>
        <p:nvSpPr>
          <p:cNvPr id="4" name="Slide Number Placeholder 3"/>
          <p:cNvSpPr>
            <a:spLocks noGrp="1"/>
          </p:cNvSpPr>
          <p:nvPr>
            <p:ph type="sldNum" sz="quarter" idx="10"/>
          </p:nvPr>
        </p:nvSpPr>
        <p:spPr/>
        <p:txBody>
          <a:bodyPr/>
          <a:lstStyle/>
          <a:p>
            <a:fld id="{FC4EE2F1-935C-4346-A83E-334F90AFDCA7}" type="slidenum">
              <a:rPr lang="en-GB" smtClean="0"/>
              <a:pPr/>
              <a:t>11</a:t>
            </a:fld>
            <a:endParaRPr lang="en-GB"/>
          </a:p>
        </p:txBody>
      </p:sp>
    </p:spTree>
    <p:extLst>
      <p:ext uri="{BB962C8B-B14F-4D97-AF65-F5344CB8AC3E}">
        <p14:creationId xmlns:p14="http://schemas.microsoft.com/office/powerpoint/2010/main" val="423121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44083">
              <a:defRPr/>
            </a:pPr>
            <a:endParaRPr lang="en-GB" dirty="0"/>
          </a:p>
        </p:txBody>
      </p:sp>
      <p:sp>
        <p:nvSpPr>
          <p:cNvPr id="4" name="Slide Number Placeholder 3"/>
          <p:cNvSpPr>
            <a:spLocks noGrp="1"/>
          </p:cNvSpPr>
          <p:nvPr>
            <p:ph type="sldNum" sz="quarter" idx="10"/>
          </p:nvPr>
        </p:nvSpPr>
        <p:spPr/>
        <p:txBody>
          <a:bodyPr/>
          <a:lstStyle/>
          <a:p>
            <a:fld id="{FC4EE2F1-935C-4346-A83E-334F90AFDCA7}" type="slidenum">
              <a:rPr lang="en-GB" smtClean="0"/>
              <a:pPr/>
              <a:t>12</a:t>
            </a:fld>
            <a:endParaRPr lang="en-GB"/>
          </a:p>
        </p:txBody>
      </p:sp>
    </p:spTree>
    <p:extLst>
      <p:ext uri="{BB962C8B-B14F-4D97-AF65-F5344CB8AC3E}">
        <p14:creationId xmlns:p14="http://schemas.microsoft.com/office/powerpoint/2010/main" val="356675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44083">
              <a:defRPr/>
            </a:pPr>
            <a:endParaRPr lang="en-GB" dirty="0"/>
          </a:p>
        </p:txBody>
      </p:sp>
      <p:sp>
        <p:nvSpPr>
          <p:cNvPr id="4" name="Slide Number Placeholder 3"/>
          <p:cNvSpPr>
            <a:spLocks noGrp="1"/>
          </p:cNvSpPr>
          <p:nvPr>
            <p:ph type="sldNum" sz="quarter" idx="10"/>
          </p:nvPr>
        </p:nvSpPr>
        <p:spPr/>
        <p:txBody>
          <a:bodyPr/>
          <a:lstStyle/>
          <a:p>
            <a:fld id="{FC4EE2F1-935C-4346-A83E-334F90AFDCA7}" type="slidenum">
              <a:rPr lang="en-GB" smtClean="0"/>
              <a:pPr/>
              <a:t>13</a:t>
            </a:fld>
            <a:endParaRPr lang="en-GB"/>
          </a:p>
        </p:txBody>
      </p:sp>
    </p:spTree>
    <p:extLst>
      <p:ext uri="{BB962C8B-B14F-4D97-AF65-F5344CB8AC3E}">
        <p14:creationId xmlns:p14="http://schemas.microsoft.com/office/powerpoint/2010/main" val="178378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44083">
              <a:defRPr/>
            </a:pPr>
            <a:endParaRPr lang="en-GB" dirty="0"/>
          </a:p>
        </p:txBody>
      </p:sp>
      <p:sp>
        <p:nvSpPr>
          <p:cNvPr id="4" name="Slide Number Placeholder 3"/>
          <p:cNvSpPr>
            <a:spLocks noGrp="1"/>
          </p:cNvSpPr>
          <p:nvPr>
            <p:ph type="sldNum" sz="quarter" idx="10"/>
          </p:nvPr>
        </p:nvSpPr>
        <p:spPr/>
        <p:txBody>
          <a:bodyPr/>
          <a:lstStyle/>
          <a:p>
            <a:fld id="{FC4EE2F1-935C-4346-A83E-334F90AFDCA7}" type="slidenum">
              <a:rPr lang="en-GB" smtClean="0"/>
              <a:pPr/>
              <a:t>14</a:t>
            </a:fld>
            <a:endParaRPr lang="en-GB"/>
          </a:p>
        </p:txBody>
      </p:sp>
    </p:spTree>
    <p:extLst>
      <p:ext uri="{BB962C8B-B14F-4D97-AF65-F5344CB8AC3E}">
        <p14:creationId xmlns:p14="http://schemas.microsoft.com/office/powerpoint/2010/main" val="336942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722663-EA6A-48DF-9196-24A9BB1D224C}" type="slidenum">
              <a:rPr lang="en-GB" smtClean="0"/>
              <a:t>16</a:t>
            </a:fld>
            <a:endParaRPr lang="en-GB"/>
          </a:p>
        </p:txBody>
      </p:sp>
    </p:spTree>
    <p:extLst>
      <p:ext uri="{BB962C8B-B14F-4D97-AF65-F5344CB8AC3E}">
        <p14:creationId xmlns:p14="http://schemas.microsoft.com/office/powerpoint/2010/main" val="2724987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2" y="1845940"/>
            <a:ext cx="7225729" cy="747897"/>
          </a:xfrm>
        </p:spPr>
        <p:txBody>
          <a:bodyPr anchor="b" anchorCtr="0"/>
          <a:lstStyle>
            <a:lvl1pPr>
              <a:defRPr sz="5400" spc="-113" baseline="0">
                <a:solidFill>
                  <a:schemeClr val="tx1"/>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734212" y="2833152"/>
            <a:ext cx="7245144" cy="373949"/>
          </a:xfrm>
        </p:spPr>
        <p:txBody>
          <a:bodyPr>
            <a:noAutofit/>
          </a:bodyPr>
          <a:lstStyle>
            <a:lvl1pPr marL="0" indent="0">
              <a:spcBef>
                <a:spcPts val="0"/>
              </a:spcBef>
              <a:buNone/>
              <a:defRPr spc="-53" baseline="0">
                <a:solidFill>
                  <a:schemeClr val="tx1"/>
                </a:solidFill>
                <a:latin typeface="+mj-lt"/>
              </a:defRPr>
            </a:lvl1pPr>
          </a:lstStyle>
          <a:p>
            <a:pPr lvl="0"/>
            <a:r>
              <a:rPr lang="en-US" dirty="0" smtClean="0"/>
              <a:t>Speaker Title</a:t>
            </a:r>
            <a:endParaRPr lang="en-US" dirty="0"/>
          </a:p>
        </p:txBody>
      </p:sp>
      <p:sp>
        <p:nvSpPr>
          <p:cNvPr id="7" name="Date Placeholder 6"/>
          <p:cNvSpPr>
            <a:spLocks noGrp="1"/>
          </p:cNvSpPr>
          <p:nvPr>
            <p:ph type="dt" sz="half" idx="13"/>
          </p:nvPr>
        </p:nvSpPr>
        <p:spPr>
          <a:xfrm>
            <a:off x="342989" y="4804703"/>
            <a:ext cx="1600617" cy="205383"/>
          </a:xfrm>
        </p:spPr>
        <p:txBody>
          <a:bodyPr/>
          <a:lstStyle>
            <a:lvl1pPr>
              <a:defRPr>
                <a:solidFill>
                  <a:schemeClr val="tx1"/>
                </a:solidFill>
              </a:defRPr>
            </a:lvl1pPr>
          </a:lstStyle>
          <a:p>
            <a:fld id="{20CE17AF-4091-48A7-8681-C3B1BE5CA3B0}" type="datetime1">
              <a:rPr lang="en-GB" smtClean="0"/>
              <a:pPr/>
              <a:t>06/07/2013</a:t>
            </a:fld>
            <a:endParaRPr lang="en-GB" dirty="0"/>
          </a:p>
        </p:txBody>
      </p:sp>
      <p:sp>
        <p:nvSpPr>
          <p:cNvPr id="9" name="Footer Placeholder 8"/>
          <p:cNvSpPr>
            <a:spLocks noGrp="1"/>
          </p:cNvSpPr>
          <p:nvPr>
            <p:ph type="ftr" sz="quarter" idx="14"/>
          </p:nvPr>
        </p:nvSpPr>
        <p:spPr/>
        <p:txBody>
          <a:bodyPr/>
          <a:lstStyle>
            <a:lvl1pPr>
              <a:defRPr>
                <a:solidFill>
                  <a:schemeClr val="tx1"/>
                </a:solidFill>
              </a:defRPr>
            </a:lvl1pPr>
          </a:lstStyle>
          <a:p>
            <a:endParaRPr lang="en-GB" dirty="0"/>
          </a:p>
        </p:txBody>
      </p:sp>
      <p:sp>
        <p:nvSpPr>
          <p:cNvPr id="10" name="Slide Number Placeholder 9"/>
          <p:cNvSpPr>
            <a:spLocks noGrp="1"/>
          </p:cNvSpPr>
          <p:nvPr>
            <p:ph type="sldNum" sz="quarter" idx="15"/>
          </p:nvPr>
        </p:nvSpPr>
        <p:spPr/>
        <p:txBody>
          <a:bodyPr/>
          <a:lstStyle>
            <a:lvl1pPr>
              <a:defRPr>
                <a:solidFill>
                  <a:schemeClr val="tx1"/>
                </a:solidFill>
              </a:defRPr>
            </a:lvl1pPr>
          </a:lstStyle>
          <a:p>
            <a:fld id="{66F9B19E-23E9-4120-A06C-57F6EDB783B3}" type="slidenum">
              <a:rPr lang="en-GB" smtClean="0"/>
              <a:pPr/>
              <a:t>‹#›</a:t>
            </a:fld>
            <a:endParaRPr lang="en-GB"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5217" y="270007"/>
            <a:ext cx="1116000" cy="41051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89" y="382367"/>
            <a:ext cx="1903747" cy="180001"/>
          </a:xfrm>
          <a:prstGeom prst="rect">
            <a:avLst/>
          </a:prstGeom>
        </p:spPr>
      </p:pic>
    </p:spTree>
    <p:extLst>
      <p:ext uri="{BB962C8B-B14F-4D97-AF65-F5344CB8AC3E}">
        <p14:creationId xmlns:p14="http://schemas.microsoft.com/office/powerpoint/2010/main" val="782554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14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23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328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98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022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149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12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39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861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47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037069"/>
            <a:ext cx="8363938" cy="914096"/>
          </a:xfrm>
        </p:spPr>
        <p:txBody>
          <a:bodyPr anchor="b" anchorCtr="0"/>
          <a:lstStyle>
            <a:lvl1pPr>
              <a:defRPr sz="6600" spc="-225" baseline="0">
                <a:solidFill>
                  <a:schemeClr val="tx1"/>
                </a:solidFill>
              </a:defRPr>
            </a:lvl1pPr>
          </a:lstStyle>
          <a:p>
            <a:r>
              <a:rPr lang="en-US" dirty="0" smtClean="0"/>
              <a:t>Click to edit title style</a:t>
            </a:r>
            <a:endParaRPr lang="en-US" dirty="0"/>
          </a:p>
        </p:txBody>
      </p:sp>
      <p:sp>
        <p:nvSpPr>
          <p:cNvPr id="3" name="Date Placeholder 2"/>
          <p:cNvSpPr>
            <a:spLocks noGrp="1"/>
          </p:cNvSpPr>
          <p:nvPr>
            <p:ph type="dt" sz="half" idx="10"/>
          </p:nvPr>
        </p:nvSpPr>
        <p:spPr/>
        <p:txBody>
          <a:bodyPr/>
          <a:lstStyle>
            <a:lvl1pPr>
              <a:defRPr>
                <a:solidFill>
                  <a:schemeClr val="tx1"/>
                </a:solidFill>
              </a:defRPr>
            </a:lvl1pPr>
          </a:lstStyle>
          <a:p>
            <a:fld id="{20CE17AF-4091-48A7-8681-C3B1BE5CA3B0}" type="datetime1">
              <a:rPr lang="en-GB" smtClean="0"/>
              <a:pPr/>
              <a:t>06/07/2013</a:t>
            </a:fld>
            <a:endParaRPr lang="en-GB"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pPr/>
              <a:t>‹#›</a:t>
            </a:fld>
            <a:endParaRPr lang="en-GB" dirty="0"/>
          </a:p>
        </p:txBody>
      </p:sp>
    </p:spTree>
    <p:extLst>
      <p:ext uri="{BB962C8B-B14F-4D97-AF65-F5344CB8AC3E}">
        <p14:creationId xmlns:p14="http://schemas.microsoft.com/office/powerpoint/2010/main" val="3944212959"/>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6740"/>
            <a:ext cx="8382000" cy="507831"/>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028700"/>
            <a:ext cx="8382000" cy="1606594"/>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0183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6939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9082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4344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308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0680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850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783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0892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228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389436" y="1085849"/>
            <a:ext cx="8363938" cy="1532727"/>
          </a:xfrm>
          <a:prstGeom prst="rect">
            <a:avLst/>
          </a:prstGeom>
        </p:spPr>
        <p:txBody>
          <a:bodyPr/>
          <a:lstStyle>
            <a:lvl1pPr marL="213151" indent="-213151">
              <a:buFont typeface="Wingdings" pitchFamily="2" charset="2"/>
              <a:buChar char=""/>
              <a:defRPr sz="3000">
                <a:solidFill>
                  <a:schemeClr val="tx1"/>
                </a:solidFill>
              </a:defRPr>
            </a:lvl1pPr>
            <a:lvl2pPr marL="388196" indent="-175046">
              <a:buFont typeface="Wingdings" pitchFamily="2" charset="2"/>
              <a:buChar char=""/>
              <a:defRPr>
                <a:solidFill>
                  <a:schemeClr val="tx1"/>
                </a:solidFill>
                <a:latin typeface="+mn-lt"/>
              </a:defRPr>
            </a:lvl2pPr>
            <a:lvl3pPr marL="556096" indent="-167901">
              <a:buFont typeface="Wingdings" pitchFamily="2" charset="2"/>
              <a:buChar char=""/>
              <a:tabLst/>
              <a:defRPr>
                <a:solidFill>
                  <a:schemeClr val="tx1"/>
                </a:solidFill>
                <a:latin typeface="+mn-lt"/>
              </a:defRPr>
            </a:lvl3pPr>
            <a:lvl4pPr marL="685891" indent="-129796">
              <a:buFont typeface="Wingdings" pitchFamily="2" charset="2"/>
              <a:buChar char=""/>
              <a:defRPr>
                <a:solidFill>
                  <a:schemeClr val="tx1"/>
                </a:solidFill>
                <a:latin typeface="+mn-lt"/>
              </a:defRPr>
            </a:lvl4pPr>
            <a:lvl5pPr marL="815687" indent="-129796">
              <a:buFont typeface="Wingdings" pitchFamily="2" charset="2"/>
              <a:buChar char=""/>
              <a:tabLst/>
              <a:defRPr>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1"/>
          </p:nvPr>
        </p:nvSpPr>
        <p:spPr/>
        <p:txBody>
          <a:bodyPr/>
          <a:lstStyle>
            <a:lvl1pPr>
              <a:defRPr>
                <a:solidFill>
                  <a:schemeClr val="tx1"/>
                </a:solidFill>
              </a:defRPr>
            </a:lvl1pPr>
          </a:lstStyle>
          <a:p>
            <a:fld id="{20CE17AF-4091-48A7-8681-C3B1BE5CA3B0}" type="datetime1">
              <a:rPr lang="en-GB" smtClean="0"/>
              <a:pPr/>
              <a:t>06/07/2013</a:t>
            </a:fld>
            <a:endParaRPr lang="en-GB" dirty="0"/>
          </a:p>
        </p:txBody>
      </p:sp>
      <p:sp>
        <p:nvSpPr>
          <p:cNvPr id="4" name="Footer Placeholder 3"/>
          <p:cNvSpPr>
            <a:spLocks noGrp="1"/>
          </p:cNvSpPr>
          <p:nvPr>
            <p:ph type="ftr" sz="quarter" idx="12"/>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pPr/>
              <a:t>‹#›</a:t>
            </a:fld>
            <a:endParaRPr lang="en-GB" dirty="0"/>
          </a:p>
        </p:txBody>
      </p:sp>
    </p:spTree>
    <p:extLst>
      <p:ext uri="{BB962C8B-B14F-4D97-AF65-F5344CB8AC3E}">
        <p14:creationId xmlns:p14="http://schemas.microsoft.com/office/powerpoint/2010/main" val="127504994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5730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6994F8-B038-46F5-9D78-53D7E00315A5}" type="datetimeFigureOut">
              <a:rPr lang="en-GB" smtClean="0">
                <a:solidFill>
                  <a:prstClr val="black">
                    <a:tint val="75000"/>
                  </a:prstClr>
                </a:solidFill>
              </a:rPr>
              <a:pPr/>
              <a:t>06/07/2013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401D5A-D3AC-4BDA-AB5C-AE434A80CA8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19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90627" y="1085850"/>
            <a:ext cx="4047274" cy="1763560"/>
          </a:xfrm>
        </p:spPr>
        <p:txBody>
          <a:bodyPr>
            <a:spAutoFit/>
          </a:bodyPr>
          <a:lstStyle>
            <a:lvl1pPr marL="219104" indent="-219104">
              <a:spcBef>
                <a:spcPts val="900"/>
              </a:spcBef>
              <a:buClr>
                <a:schemeClr val="tx1"/>
              </a:buClr>
              <a:buFont typeface="Wingdings" pitchFamily="2" charset="2"/>
              <a:buChar char=""/>
              <a:defRPr lang="en-US" dirty="0" smtClean="0"/>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2"/>
          </p:nvPr>
        </p:nvSpPr>
        <p:spPr/>
        <p:txBody>
          <a:bodyPr/>
          <a:lstStyle>
            <a:lvl1pPr>
              <a:defRPr>
                <a:solidFill>
                  <a:schemeClr val="tx1"/>
                </a:solidFill>
              </a:defRPr>
            </a:lvl1pPr>
          </a:lstStyle>
          <a:p>
            <a:fld id="{20CE17AF-4091-48A7-8681-C3B1BE5CA3B0}" type="datetime1">
              <a:rPr lang="en-GB" smtClean="0"/>
              <a:pPr/>
              <a:t>06/07/2013</a:t>
            </a:fld>
            <a:endParaRPr lang="en-GB" dirty="0"/>
          </a:p>
        </p:txBody>
      </p:sp>
      <p:sp>
        <p:nvSpPr>
          <p:cNvPr id="5" name="Footer Placeholder 4"/>
          <p:cNvSpPr>
            <a:spLocks noGrp="1"/>
          </p:cNvSpPr>
          <p:nvPr>
            <p:ph type="ftr" sz="quarter" idx="13"/>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4"/>
          </p:nvPr>
        </p:nvSpPr>
        <p:spPr/>
        <p:txBody>
          <a:bodyPr/>
          <a:lstStyle>
            <a:lvl1pPr>
              <a:defRPr>
                <a:solidFill>
                  <a:schemeClr val="tx1"/>
                </a:solidFill>
              </a:defRPr>
            </a:lvl1pPr>
          </a:lstStyle>
          <a:p>
            <a:fld id="{66F9B19E-23E9-4120-A06C-57F6EDB783B3}" type="slidenum">
              <a:rPr lang="en-GB" smtClean="0"/>
              <a:pPr/>
              <a:t>‹#›</a:t>
            </a:fld>
            <a:endParaRPr lang="en-GB" dirty="0"/>
          </a:p>
        </p:txBody>
      </p:sp>
      <p:sp>
        <p:nvSpPr>
          <p:cNvPr id="8" name="Text Placeholder 3"/>
          <p:cNvSpPr>
            <a:spLocks noGrp="1"/>
          </p:cNvSpPr>
          <p:nvPr>
            <p:ph type="body" sz="quarter" idx="15"/>
          </p:nvPr>
        </p:nvSpPr>
        <p:spPr>
          <a:xfrm>
            <a:off x="4706099" y="1085850"/>
            <a:ext cx="4047274" cy="1763560"/>
          </a:xfrm>
        </p:spPr>
        <p:txBody>
          <a:bodyPr>
            <a:spAutoFit/>
          </a:bodyPr>
          <a:lstStyle>
            <a:lvl1pPr marL="219104" indent="-219104">
              <a:spcBef>
                <a:spcPts val="900"/>
              </a:spcBef>
              <a:buClr>
                <a:schemeClr val="tx1"/>
              </a:buClr>
              <a:buFont typeface="Wingdings" pitchFamily="2" charset="2"/>
              <a:buChar char=""/>
              <a:defRPr>
                <a:solidFill>
                  <a:schemeClr val="tx1"/>
                </a:solidFill>
              </a:defRPr>
            </a:lvl1pPr>
            <a:lvl2pPr marL="390577" indent="-171473">
              <a:defRPr sz="1500">
                <a:solidFill>
                  <a:schemeClr val="tx1"/>
                </a:solidFill>
              </a:defRPr>
            </a:lvl2pPr>
            <a:lvl3pPr marL="514419" indent="-123842">
              <a:tabLst/>
              <a:defRPr sz="1500">
                <a:solidFill>
                  <a:schemeClr val="tx1"/>
                </a:solidFill>
              </a:defRPr>
            </a:lvl3pPr>
            <a:lvl4pPr marL="647786" indent="-133368">
              <a:defRPr>
                <a:solidFill>
                  <a:schemeClr val="tx1"/>
                </a:solidFill>
              </a:defRPr>
            </a:lvl4pPr>
            <a:lvl5pPr marL="771628" indent="-123842">
              <a:tabLst/>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17248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CE17AF-4091-48A7-8681-C3B1BE5CA3B0}" type="datetime1">
              <a:rPr lang="en-GB" smtClean="0"/>
              <a:t>06/07/2013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F9B19E-23E9-4120-A06C-57F6EDB783B3}" type="slidenum">
              <a:rPr lang="en-GB" smtClean="0"/>
              <a:t>‹#›</a:t>
            </a:fld>
            <a:endParaRPr lang="en-GB" dirty="0"/>
          </a:p>
        </p:txBody>
      </p:sp>
    </p:spTree>
    <p:extLst>
      <p:ext uri="{BB962C8B-B14F-4D97-AF65-F5344CB8AC3E}">
        <p14:creationId xmlns:p14="http://schemas.microsoft.com/office/powerpoint/2010/main" val="367261655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0CE17AF-4091-48A7-8681-C3B1BE5CA3B0}" type="datetime1">
              <a:rPr lang="en-GB" smtClean="0"/>
              <a:pPr/>
              <a:t>06/07/2013</a:t>
            </a:fld>
            <a:endParaRPr lang="en-GB" dirty="0"/>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6F9B19E-23E9-4120-A06C-57F6EDB783B3}" type="slidenum">
              <a:rPr lang="en-GB" smtClean="0"/>
              <a:pPr/>
              <a:t>‹#›</a:t>
            </a:fld>
            <a:endParaRPr lang="en-GB" dirty="0"/>
          </a:p>
        </p:txBody>
      </p:sp>
    </p:spTree>
    <p:extLst>
      <p:ext uri="{BB962C8B-B14F-4D97-AF65-F5344CB8AC3E}">
        <p14:creationId xmlns:p14="http://schemas.microsoft.com/office/powerpoint/2010/main" val="60482185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388840" y="1085850"/>
            <a:ext cx="8366320" cy="1491178"/>
          </a:xfrm>
        </p:spPr>
        <p:txBody>
          <a:bodyPr/>
          <a:lstStyle>
            <a:lvl1pPr marL="0" indent="0">
              <a:buNone/>
              <a:defRPr sz="2400">
                <a:solidFill>
                  <a:schemeClr val="tx1"/>
                </a:solidFill>
                <a:latin typeface="Consolas" pitchFamily="49" charset="0"/>
                <a:cs typeface="Consolas" pitchFamily="49" charset="0"/>
              </a:defRPr>
            </a:lvl1pPr>
            <a:lvl2pPr marL="254828" indent="0">
              <a:buNone/>
              <a:defRPr>
                <a:solidFill>
                  <a:schemeClr val="tx1"/>
                </a:solidFill>
                <a:latin typeface="Consolas" pitchFamily="49" charset="0"/>
                <a:cs typeface="Consolas" pitchFamily="49" charset="0"/>
              </a:defRPr>
            </a:lvl2pPr>
            <a:lvl3pPr marL="429873" indent="0">
              <a:buNone/>
              <a:defRPr>
                <a:solidFill>
                  <a:schemeClr val="tx1"/>
                </a:solidFill>
                <a:latin typeface="Consolas" pitchFamily="49" charset="0"/>
                <a:cs typeface="Consolas" pitchFamily="49" charset="0"/>
              </a:defRPr>
            </a:lvl3pPr>
            <a:lvl4pPr marL="598965" indent="0">
              <a:buNone/>
              <a:defRPr>
                <a:solidFill>
                  <a:schemeClr val="tx1"/>
                </a:solidFill>
                <a:latin typeface="Consolas" pitchFamily="49" charset="0"/>
                <a:cs typeface="Consolas" pitchFamily="49" charset="0"/>
              </a:defRPr>
            </a:lvl4pPr>
            <a:lvl5pPr marL="772819" indent="0">
              <a:buNone/>
              <a:defRPr>
                <a:solidFill>
                  <a:schemeClr val="tx1"/>
                </a:soli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1"/>
          </p:nvPr>
        </p:nvSpPr>
        <p:spPr/>
        <p:txBody>
          <a:bodyPr/>
          <a:lstStyle>
            <a:lvl1pPr>
              <a:defRPr>
                <a:solidFill>
                  <a:schemeClr val="tx1"/>
                </a:solidFill>
              </a:defRPr>
            </a:lvl1pPr>
          </a:lstStyle>
          <a:p>
            <a:fld id="{20CE17AF-4091-48A7-8681-C3B1BE5CA3B0}" type="datetime1">
              <a:rPr lang="en-GB" smtClean="0"/>
              <a:pPr/>
              <a:t>06/07/2013</a:t>
            </a:fld>
            <a:endParaRPr lang="en-GB" dirty="0"/>
          </a:p>
        </p:txBody>
      </p:sp>
      <p:sp>
        <p:nvSpPr>
          <p:cNvPr id="6" name="Footer Placeholder 5"/>
          <p:cNvSpPr>
            <a:spLocks noGrp="1"/>
          </p:cNvSpPr>
          <p:nvPr>
            <p:ph type="ftr" sz="quarter" idx="12"/>
          </p:nvPr>
        </p:nvSpPr>
        <p:spPr/>
        <p:txBody>
          <a:bodyPr/>
          <a:lstStyle>
            <a:lvl1pPr>
              <a:defRPr>
                <a:solidFill>
                  <a:schemeClr val="tx1"/>
                </a:solidFill>
              </a:defRPr>
            </a:lvl1pPr>
          </a:lstStyle>
          <a:p>
            <a:endParaRPr lang="en-GB" dirty="0"/>
          </a:p>
        </p:txBody>
      </p:sp>
      <p:sp>
        <p:nvSpPr>
          <p:cNvPr id="7" name="Slide Number Placeholder 6"/>
          <p:cNvSpPr>
            <a:spLocks noGrp="1"/>
          </p:cNvSpPr>
          <p:nvPr>
            <p:ph type="sldNum" sz="quarter" idx="13"/>
          </p:nvPr>
        </p:nvSpPr>
        <p:spPr/>
        <p:txBody>
          <a:bodyPr/>
          <a:lstStyle>
            <a:lvl1pPr>
              <a:defRPr>
                <a:solidFill>
                  <a:schemeClr val="tx1"/>
                </a:solidFill>
              </a:defRPr>
            </a:lvl1pPr>
          </a:lstStyle>
          <a:p>
            <a:fld id="{66F9B19E-23E9-4120-A06C-57F6EDB783B3}" type="slidenum">
              <a:rPr lang="en-GB" smtClean="0"/>
              <a:pPr/>
              <a:t>‹#›</a:t>
            </a:fld>
            <a:endParaRPr lang="en-GB" dirty="0"/>
          </a:p>
        </p:txBody>
      </p:sp>
    </p:spTree>
    <p:extLst>
      <p:ext uri="{BB962C8B-B14F-4D97-AF65-F5344CB8AC3E}">
        <p14:creationId xmlns:p14="http://schemas.microsoft.com/office/powerpoint/2010/main" val="158451163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Box 5"/>
          <p:cNvSpPr txBox="1"/>
          <p:nvPr userDrawn="1"/>
        </p:nvSpPr>
        <p:spPr>
          <a:xfrm>
            <a:off x="2101362" y="4690693"/>
            <a:ext cx="4941277" cy="107722"/>
          </a:xfrm>
          <a:prstGeom prst="rect">
            <a:avLst/>
          </a:prstGeom>
          <a:noFill/>
        </p:spPr>
        <p:txBody>
          <a:bodyPr wrap="square" lIns="0" tIns="0" rIns="0" bIns="0" rtlCol="0">
            <a:spAutoFit/>
          </a:bodyPr>
          <a:lstStyle/>
          <a:p>
            <a:pPr algn="ctr"/>
            <a:r>
              <a:rPr lang="en-GB" sz="700" b="0" i="0" kern="1200" dirty="0" smtClean="0">
                <a:solidFill>
                  <a:schemeClr val="tx1"/>
                </a:solidFill>
                <a:effectLst/>
                <a:latin typeface="+mn-lt"/>
                <a:ea typeface="+mn-ea"/>
                <a:cs typeface="+mn-cs"/>
              </a:rPr>
              <a:t>©2013 Microsoft Corporation. All rights reserved.</a:t>
            </a:r>
            <a:endParaRPr lang="en-GB" sz="700" dirty="0" smtClean="0">
              <a:solidFill>
                <a:schemeClr val="tx1"/>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453" y="1554812"/>
            <a:ext cx="4573094" cy="1682185"/>
          </a:xfrm>
          <a:prstGeom prst="rect">
            <a:avLst/>
          </a:prstGeom>
        </p:spPr>
      </p:pic>
    </p:spTree>
    <p:extLst>
      <p:ext uri="{BB962C8B-B14F-4D97-AF65-F5344CB8AC3E}">
        <p14:creationId xmlns:p14="http://schemas.microsoft.com/office/powerpoint/2010/main" val="5654326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4DA7D-10D4-4828-A557-CCD9A17B5673}" type="datetimeFigureOut">
              <a:rPr lang="en-US" smtClean="0">
                <a:solidFill>
                  <a:prstClr val="black">
                    <a:tint val="75000"/>
                  </a:prstClr>
                </a:solidFill>
              </a:rPr>
              <a:pPr/>
              <a:t>7/6/2013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0ED980-D1E6-4E4A-97AF-4BB6A4C7BF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82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339657"/>
            <a:ext cx="8363938" cy="56784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390627" y="1085851"/>
            <a:ext cx="8366320" cy="154196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342989" y="4804703"/>
            <a:ext cx="1600617" cy="205383"/>
          </a:xfrm>
          <a:prstGeom prst="rect">
            <a:avLst/>
          </a:prstGeom>
        </p:spPr>
        <p:txBody>
          <a:bodyPr vert="horz" lIns="68589" tIns="34295" rIns="68589" bIns="34295" rtlCol="0" anchor="ctr"/>
          <a:lstStyle>
            <a:lvl1pPr algn="l">
              <a:defRPr sz="900">
                <a:solidFill>
                  <a:schemeClr val="tx1"/>
                </a:solidFill>
              </a:defRPr>
            </a:lvl1pPr>
          </a:lstStyle>
          <a:p>
            <a:fld id="{20CE17AF-4091-48A7-8681-C3B1BE5CA3B0}" type="datetime1">
              <a:rPr lang="en-GB" smtClean="0"/>
              <a:pPr/>
              <a:t>06/07/2013</a:t>
            </a:fld>
            <a:endParaRPr lang="en-GB" dirty="0"/>
          </a:p>
        </p:txBody>
      </p:sp>
      <p:sp>
        <p:nvSpPr>
          <p:cNvPr id="7" name="Footer Placeholder 4"/>
          <p:cNvSpPr>
            <a:spLocks noGrp="1"/>
          </p:cNvSpPr>
          <p:nvPr>
            <p:ph type="ftr" sz="quarter" idx="3"/>
          </p:nvPr>
        </p:nvSpPr>
        <p:spPr>
          <a:xfrm>
            <a:off x="2343760" y="4804703"/>
            <a:ext cx="4418954" cy="205383"/>
          </a:xfrm>
          <a:prstGeom prst="rect">
            <a:avLst/>
          </a:prstGeom>
        </p:spPr>
        <p:txBody>
          <a:bodyPr vert="horz" lIns="68589" tIns="34295" rIns="68589" bIns="34295" rtlCol="0" anchor="ctr"/>
          <a:lstStyle>
            <a:lvl1pPr algn="ctr">
              <a:defRPr sz="900">
                <a:solidFill>
                  <a:schemeClr val="tx1"/>
                </a:solidFill>
              </a:defRPr>
            </a:lvl1pPr>
          </a:lstStyle>
          <a:p>
            <a:endParaRPr lang="en-GB" dirty="0"/>
          </a:p>
        </p:txBody>
      </p:sp>
      <p:sp>
        <p:nvSpPr>
          <p:cNvPr id="8" name="Slide Number Placeholder 5"/>
          <p:cNvSpPr>
            <a:spLocks noGrp="1"/>
          </p:cNvSpPr>
          <p:nvPr>
            <p:ph type="sldNum" sz="quarter" idx="4"/>
          </p:nvPr>
        </p:nvSpPr>
        <p:spPr>
          <a:xfrm>
            <a:off x="7152756" y="4804703"/>
            <a:ext cx="1600617" cy="205383"/>
          </a:xfrm>
          <a:prstGeom prst="rect">
            <a:avLst/>
          </a:prstGeom>
        </p:spPr>
        <p:txBody>
          <a:bodyPr vert="horz" lIns="68589" tIns="34295" rIns="68589" bIns="34295" rtlCol="0" anchor="ctr"/>
          <a:lstStyle>
            <a:lvl1pPr algn="r">
              <a:defRPr sz="900">
                <a:solidFill>
                  <a:schemeClr val="tx1"/>
                </a:solidFill>
              </a:defRPr>
            </a:lvl1pPr>
          </a:lstStyle>
          <a:p>
            <a:fld id="{66F9B19E-23E9-4120-A06C-57F6EDB783B3}" type="slidenum">
              <a:rPr lang="en-GB" smtClean="0"/>
              <a:pPr/>
              <a:t>‹#›</a:t>
            </a:fld>
            <a:endParaRPr lang="en-GB" dirty="0"/>
          </a:p>
        </p:txBody>
      </p:sp>
    </p:spTree>
    <p:extLst>
      <p:ext uri="{BB962C8B-B14F-4D97-AF65-F5344CB8AC3E}">
        <p14:creationId xmlns:p14="http://schemas.microsoft.com/office/powerpoint/2010/main" val="3804032445"/>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2" r:id="rId3"/>
    <p:sldLayoutId id="2147484075" r:id="rId4"/>
    <p:sldLayoutId id="2147484078" r:id="rId5"/>
    <p:sldLayoutId id="2147484079" r:id="rId6"/>
    <p:sldLayoutId id="2147484080" r:id="rId7"/>
    <p:sldLayoutId id="2147484081" r:id="rId8"/>
  </p:sldLayoutIdLst>
  <p:transition>
    <p:fade/>
  </p:transition>
  <p:timing>
    <p:tnLst>
      <p:par>
        <p:cTn id="1" dur="indefinite" restart="never" nodeType="tmRoot"/>
      </p:par>
    </p:tnLst>
  </p:timing>
  <p:hf hdr="0"/>
  <p:txStyles>
    <p:titleStyle>
      <a:lvl1pPr algn="l" defTabSz="685864" rtl="0" eaLnBrk="1" latinLnBrk="0" hangingPunct="1">
        <a:lnSpc>
          <a:spcPct val="90000"/>
        </a:lnSpc>
        <a:spcBef>
          <a:spcPct val="0"/>
        </a:spcBef>
        <a:buNone/>
        <a:defRPr lang="en-US" sz="4100" b="0" kern="1200" cap="none" spc="-75" baseline="0" dirty="0" smtClean="0">
          <a:ln w="3175">
            <a:noFill/>
          </a:ln>
          <a:solidFill>
            <a:schemeClr val="tx2"/>
          </a:solidFill>
          <a:effectLst/>
          <a:latin typeface="+mj-lt"/>
          <a:ea typeface="+mn-ea"/>
          <a:cs typeface="Arial" charset="0"/>
        </a:defRPr>
      </a:lvl1pPr>
    </p:titleStyle>
    <p:bodyStyle>
      <a:lvl1pPr marL="254828" marR="0" indent="-254828" algn="l" defTabSz="685864" rtl="0" eaLnBrk="1" fontAlgn="auto" latinLnBrk="0" hangingPunct="1">
        <a:lnSpc>
          <a:spcPct val="90000"/>
        </a:lnSpc>
        <a:spcBef>
          <a:spcPct val="20000"/>
        </a:spcBef>
        <a:spcAft>
          <a:spcPts val="0"/>
        </a:spcAft>
        <a:buClrTx/>
        <a:buSzPct val="90000"/>
        <a:buFont typeface="Arial" pitchFamily="34" charset="0"/>
        <a:buChar char="•"/>
        <a:tabLst/>
        <a:defRPr sz="2700" kern="1200" spc="-53" baseline="0">
          <a:solidFill>
            <a:schemeClr val="tx2"/>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624DA7D-10D4-4828-A557-CCD9A17B5673}" type="datetimeFigureOut">
              <a:rPr lang="en-US" smtClean="0">
                <a:solidFill>
                  <a:prstClr val="black">
                    <a:tint val="75000"/>
                  </a:prstClr>
                </a:solidFill>
              </a:rPr>
              <a:pPr defTabSz="685800"/>
              <a:t>7/6/2013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90ED980-D1E6-4E4A-97AF-4BB6A4C7BF2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7643596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16994F8-B038-46F5-9D78-53D7E00315A5}" type="datetimeFigureOut">
              <a:rPr lang="en-GB" smtClean="0">
                <a:solidFill>
                  <a:prstClr val="black">
                    <a:tint val="75000"/>
                  </a:prstClr>
                </a:solidFill>
              </a:rPr>
              <a:pPr defTabSz="685800"/>
              <a:t>06/07/2013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B401D5A-D3AC-4BDA-AB5C-AE434A80CA8C}"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60862481"/>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5.wdp"/><Relationship Id="rId18" Type="http://schemas.openxmlformats.org/officeDocument/2006/relationships/image" Target="../media/image34.png"/><Relationship Id="rId26" Type="http://schemas.openxmlformats.org/officeDocument/2006/relationships/image" Target="../media/image39.png"/><Relationship Id="rId3" Type="http://schemas.openxmlformats.org/officeDocument/2006/relationships/image" Target="../media/image25.png"/><Relationship Id="rId21" Type="http://schemas.microsoft.com/office/2007/relationships/hdphoto" Target="../media/hdphoto7.wdp"/><Relationship Id="rId34" Type="http://schemas.openxmlformats.org/officeDocument/2006/relationships/image" Target="../media/image44.png"/><Relationship Id="rId7" Type="http://schemas.microsoft.com/office/2007/relationships/hdphoto" Target="../media/hdphoto2.wdp"/><Relationship Id="rId12" Type="http://schemas.openxmlformats.org/officeDocument/2006/relationships/image" Target="../media/image30.png"/><Relationship Id="rId17" Type="http://schemas.openxmlformats.org/officeDocument/2006/relationships/image" Target="../media/image33.png"/><Relationship Id="rId25" Type="http://schemas.microsoft.com/office/2007/relationships/hdphoto" Target="../media/hdphoto9.wdp"/><Relationship Id="rId33"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png"/><Relationship Id="rId29" Type="http://schemas.microsoft.com/office/2007/relationships/hdphoto" Target="../media/hdphoto11.wdp"/><Relationship Id="rId1" Type="http://schemas.openxmlformats.org/officeDocument/2006/relationships/slideLayout" Target="../slideLayouts/slideLayout3.xml"/><Relationship Id="rId6" Type="http://schemas.openxmlformats.org/officeDocument/2006/relationships/image" Target="../media/image27.png"/><Relationship Id="rId11" Type="http://schemas.microsoft.com/office/2007/relationships/hdphoto" Target="../media/hdphoto4.wdp"/><Relationship Id="rId24" Type="http://schemas.openxmlformats.org/officeDocument/2006/relationships/image" Target="../media/image38.png"/><Relationship Id="rId32" Type="http://schemas.openxmlformats.org/officeDocument/2006/relationships/image" Target="../media/image42.png"/><Relationship Id="rId5" Type="http://schemas.openxmlformats.org/officeDocument/2006/relationships/image" Target="../media/image26.png"/><Relationship Id="rId15" Type="http://schemas.microsoft.com/office/2007/relationships/hdphoto" Target="../media/hdphoto6.wdp"/><Relationship Id="rId23" Type="http://schemas.microsoft.com/office/2007/relationships/hdphoto" Target="../media/hdphoto8.wdp"/><Relationship Id="rId28" Type="http://schemas.openxmlformats.org/officeDocument/2006/relationships/image" Target="../media/image40.png"/><Relationship Id="rId10" Type="http://schemas.openxmlformats.org/officeDocument/2006/relationships/image" Target="../media/image29.png"/><Relationship Id="rId19" Type="http://schemas.openxmlformats.org/officeDocument/2006/relationships/image" Target="../media/image35.png"/><Relationship Id="rId31" Type="http://schemas.microsoft.com/office/2007/relationships/hdphoto" Target="../media/hdphoto12.wdp"/><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31.png"/><Relationship Id="rId22" Type="http://schemas.openxmlformats.org/officeDocument/2006/relationships/image" Target="../media/image37.png"/><Relationship Id="rId27" Type="http://schemas.microsoft.com/office/2007/relationships/hdphoto" Target="../media/hdphoto10.wdp"/><Relationship Id="rId30"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1.gif"/><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12" y="1485841"/>
            <a:ext cx="7225729" cy="1107996"/>
          </a:xfrm>
        </p:spPr>
        <p:txBody>
          <a:bodyPr/>
          <a:lstStyle/>
          <a:p>
            <a:r>
              <a:rPr lang="en-GB" sz="4000" dirty="0" smtClean="0"/>
              <a:t>Z34Bio: A Framework </a:t>
            </a:r>
            <a:r>
              <a:rPr lang="en-US" sz="4000" dirty="0" smtClean="0"/>
              <a:t>for</a:t>
            </a:r>
            <a:r>
              <a:rPr lang="en-GB" sz="4000" dirty="0" smtClean="0"/>
              <a:t> </a:t>
            </a:r>
            <a:r>
              <a:rPr lang="en-US" sz="4000" dirty="0" smtClean="0"/>
              <a:t>Analyzing</a:t>
            </a:r>
            <a:r>
              <a:rPr lang="en-GB" sz="4000" dirty="0" smtClean="0"/>
              <a:t> Biological Computation</a:t>
            </a:r>
            <a:endParaRPr lang="en-GB" sz="4000" dirty="0"/>
          </a:p>
        </p:txBody>
      </p:sp>
      <p:sp>
        <p:nvSpPr>
          <p:cNvPr id="3" name="Text Placeholder 2"/>
          <p:cNvSpPr>
            <a:spLocks noGrp="1"/>
          </p:cNvSpPr>
          <p:nvPr>
            <p:ph type="body" sz="quarter" idx="12"/>
          </p:nvPr>
        </p:nvSpPr>
        <p:spPr>
          <a:xfrm>
            <a:off x="734212" y="2833152"/>
            <a:ext cx="7245144" cy="777795"/>
          </a:xfrm>
        </p:spPr>
        <p:txBody>
          <a:bodyPr/>
          <a:lstStyle/>
          <a:p>
            <a:r>
              <a:rPr lang="en-US" sz="2800" dirty="0" smtClean="0"/>
              <a:t>Boyan Yordanov, </a:t>
            </a:r>
            <a:r>
              <a:rPr lang="en-US" sz="2800" u="sng" dirty="0" smtClean="0"/>
              <a:t>Christoph M. Wintersteiger</a:t>
            </a:r>
            <a:r>
              <a:rPr lang="en-US" sz="2800" dirty="0" smtClean="0"/>
              <a:t>, Youssef Hamadi, and Hillel Kugler</a:t>
            </a:r>
            <a:endParaRPr lang="en-US" sz="2800" dirty="0"/>
          </a:p>
        </p:txBody>
      </p:sp>
      <p:sp>
        <p:nvSpPr>
          <p:cNvPr id="4" name="Text Placeholder 2"/>
          <p:cNvSpPr txBox="1">
            <a:spLocks/>
          </p:cNvSpPr>
          <p:nvPr/>
        </p:nvSpPr>
        <p:spPr>
          <a:xfrm>
            <a:off x="734212" y="4590660"/>
            <a:ext cx="7245144" cy="255037"/>
          </a:xfrm>
          <a:prstGeom prst="rect">
            <a:avLst/>
          </a:prstGeom>
        </p:spPr>
        <p:txBody>
          <a:bodyPr vert="horz" lIns="0" tIns="0" rIns="0" bIns="0" rtlCol="0">
            <a:noAutofit/>
          </a:bodyPr>
          <a:lstStyle>
            <a:lvl1pPr marL="0" marR="0" indent="0" algn="l" defTabSz="685864" rtl="0" eaLnBrk="1" fontAlgn="auto" latinLnBrk="0" hangingPunct="1">
              <a:lnSpc>
                <a:spcPct val="90000"/>
              </a:lnSpc>
              <a:spcBef>
                <a:spcPts val="0"/>
              </a:spcBef>
              <a:spcAft>
                <a:spcPts val="0"/>
              </a:spcAft>
              <a:buClrTx/>
              <a:buSzPct val="90000"/>
              <a:buFont typeface="Arial" pitchFamily="34" charset="0"/>
              <a:buNone/>
              <a:tabLst/>
              <a:defRPr sz="2700" kern="1200" spc="-53" baseline="0">
                <a:solidFill>
                  <a:schemeClr val="tx1"/>
                </a:solidFill>
                <a:latin typeface="+mj-lt"/>
                <a:ea typeface="+mn-ea"/>
                <a:cs typeface="+mn-cs"/>
              </a:defRPr>
            </a:lvl1pPr>
            <a:lvl2pPr marL="429873"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2"/>
                </a:solidFill>
                <a:latin typeface="+mn-lt"/>
                <a:ea typeface="+mn-ea"/>
                <a:cs typeface="+mn-cs"/>
              </a:defRPr>
            </a:lvl2pPr>
            <a:lvl3pPr marL="598965"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598965" algn="l"/>
              </a:tabLst>
              <a:defRPr sz="1800" kern="1200" spc="0" baseline="0">
                <a:solidFill>
                  <a:schemeClr val="tx2"/>
                </a:solidFill>
                <a:latin typeface="+mn-lt"/>
                <a:ea typeface="+mn-ea"/>
                <a:cs typeface="+mn-cs"/>
              </a:defRPr>
            </a:lvl3pPr>
            <a:lvl4pPr marL="772819" marR="0" indent="-173854"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2"/>
                </a:solidFill>
                <a:latin typeface="+mn-lt"/>
                <a:ea typeface="+mn-ea"/>
                <a:cs typeface="+mn-cs"/>
              </a:defRPr>
            </a:lvl4pPr>
            <a:lvl5pPr marL="941910" marR="0" indent="-169091" algn="l" defTabSz="685864" rtl="0" eaLnBrk="1" fontAlgn="auto" latinLnBrk="0" hangingPunct="1">
              <a:lnSpc>
                <a:spcPct val="90000"/>
              </a:lnSpc>
              <a:spcBef>
                <a:spcPct val="20000"/>
              </a:spcBef>
              <a:spcAft>
                <a:spcPts val="0"/>
              </a:spcAft>
              <a:buClrTx/>
              <a:buSzPct val="90000"/>
              <a:buFont typeface="Wingdings" pitchFamily="2" charset="2"/>
              <a:buChar char=""/>
              <a:tabLst>
                <a:tab pos="941910" algn="l"/>
              </a:tabLst>
              <a:defRPr sz="1500" kern="1200" spc="0" baseline="0">
                <a:solidFill>
                  <a:schemeClr val="tx2"/>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1800" dirty="0" smtClean="0"/>
              <a:t>SMT 2013, Helsinki</a:t>
            </a:r>
            <a:endParaRPr lang="en-US" sz="1800" dirty="0"/>
          </a:p>
        </p:txBody>
      </p:sp>
    </p:spTree>
    <p:extLst>
      <p:ext uri="{BB962C8B-B14F-4D97-AF65-F5344CB8AC3E}">
        <p14:creationId xmlns:p14="http://schemas.microsoft.com/office/powerpoint/2010/main" val="2417266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DNA Strand Displacement</a:t>
            </a:r>
            <a:endParaRPr lang="en-GB" dirty="0"/>
          </a:p>
        </p:txBody>
      </p:sp>
      <p:sp>
        <p:nvSpPr>
          <p:cNvPr id="2" name="Content Placeholder 1"/>
          <p:cNvSpPr>
            <a:spLocks noGrp="1"/>
          </p:cNvSpPr>
          <p:nvPr>
            <p:ph idx="4294967295"/>
          </p:nvPr>
        </p:nvSpPr>
        <p:spPr>
          <a:xfrm>
            <a:off x="389436" y="946950"/>
            <a:ext cx="7268664" cy="1464518"/>
          </a:xfrm>
          <a:prstGeom prst="rect">
            <a:avLst/>
          </a:prstGeom>
        </p:spPr>
        <p:txBody>
          <a:bodyPr>
            <a:normAutofit/>
          </a:bodyPr>
          <a:lstStyle/>
          <a:p>
            <a:r>
              <a:rPr lang="en-GB" sz="2400" dirty="0" smtClean="0"/>
              <a:t>Chemical reactions between DNA species</a:t>
            </a:r>
          </a:p>
          <a:p>
            <a:r>
              <a:rPr lang="en-GB" sz="2400" dirty="0" smtClean="0"/>
              <a:t>Complementarity of DNA domains</a:t>
            </a:r>
          </a:p>
          <a:p>
            <a:r>
              <a:rPr lang="en-GB" sz="2400" dirty="0" smtClean="0"/>
              <a:t>Example: DSD Logic Gate [</a:t>
            </a:r>
            <a:r>
              <a:rPr lang="en-GB" sz="1800" dirty="0"/>
              <a:t>Output = Input1 AND Input2]</a:t>
            </a:r>
          </a:p>
        </p:txBody>
      </p:sp>
      <p:sp>
        <p:nvSpPr>
          <p:cNvPr id="4" name="Slide Number Placeholder 3"/>
          <p:cNvSpPr>
            <a:spLocks noGrp="1"/>
          </p:cNvSpPr>
          <p:nvPr>
            <p:ph type="sldNum" sz="quarter" idx="12"/>
          </p:nvPr>
        </p:nvSpPr>
        <p:spPr>
          <a:xfrm>
            <a:off x="6400800" y="4864578"/>
            <a:ext cx="1600200" cy="273844"/>
          </a:xfrm>
        </p:spPr>
        <p:txBody>
          <a:bodyPr/>
          <a:lstStyle/>
          <a:p>
            <a:fld id="{790476DF-0A70-4170-BABF-248D47319FC0}" type="slidenum">
              <a:rPr lang="en-GB" smtClean="0"/>
              <a:pPr/>
              <a:t>10</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724" y="3921901"/>
            <a:ext cx="3879056"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735" y="2976795"/>
            <a:ext cx="2175272" cy="35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941" y="2925358"/>
            <a:ext cx="1971675" cy="32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17002" y="2664668"/>
            <a:ext cx="606256" cy="253916"/>
          </a:xfrm>
          <a:prstGeom prst="rect">
            <a:avLst/>
          </a:prstGeom>
          <a:noFill/>
        </p:spPr>
        <p:txBody>
          <a:bodyPr wrap="none" rtlCol="0">
            <a:spAutoFit/>
          </a:bodyPr>
          <a:lstStyle/>
          <a:p>
            <a:r>
              <a:rPr lang="en-GB" sz="1050" dirty="0"/>
              <a:t>Input 1</a:t>
            </a:r>
          </a:p>
        </p:txBody>
      </p:sp>
      <p:sp>
        <p:nvSpPr>
          <p:cNvPr id="8" name="TextBox 7"/>
          <p:cNvSpPr txBox="1"/>
          <p:nvPr/>
        </p:nvSpPr>
        <p:spPr>
          <a:xfrm>
            <a:off x="6185259" y="2664668"/>
            <a:ext cx="606256" cy="253916"/>
          </a:xfrm>
          <a:prstGeom prst="rect">
            <a:avLst/>
          </a:prstGeom>
          <a:noFill/>
        </p:spPr>
        <p:txBody>
          <a:bodyPr wrap="none" rtlCol="0">
            <a:spAutoFit/>
          </a:bodyPr>
          <a:lstStyle/>
          <a:p>
            <a:r>
              <a:rPr lang="en-GB" sz="1050" dirty="0"/>
              <a:t>Input 2</a:t>
            </a:r>
          </a:p>
        </p:txBody>
      </p:sp>
      <p:sp>
        <p:nvSpPr>
          <p:cNvPr id="9" name="TextBox 8"/>
          <p:cNvSpPr txBox="1"/>
          <p:nvPr/>
        </p:nvSpPr>
        <p:spPr>
          <a:xfrm>
            <a:off x="4164675" y="4430125"/>
            <a:ext cx="745717" cy="253916"/>
          </a:xfrm>
          <a:prstGeom prst="rect">
            <a:avLst/>
          </a:prstGeom>
          <a:noFill/>
        </p:spPr>
        <p:txBody>
          <a:bodyPr wrap="none" rtlCol="0">
            <a:spAutoFit/>
          </a:bodyPr>
          <a:lstStyle/>
          <a:p>
            <a:r>
              <a:rPr lang="en-GB" sz="1050" dirty="0"/>
              <a:t>Substrate</a:t>
            </a:r>
          </a:p>
        </p:txBody>
      </p:sp>
      <p:sp>
        <p:nvSpPr>
          <p:cNvPr id="12" name="TextBox 11"/>
          <p:cNvSpPr txBox="1"/>
          <p:nvPr/>
        </p:nvSpPr>
        <p:spPr>
          <a:xfrm>
            <a:off x="4409984" y="3601098"/>
            <a:ext cx="607859" cy="253916"/>
          </a:xfrm>
          <a:prstGeom prst="rect">
            <a:avLst/>
          </a:prstGeom>
          <a:noFill/>
        </p:spPr>
        <p:txBody>
          <a:bodyPr wrap="none" rtlCol="0">
            <a:spAutoFit/>
          </a:bodyPr>
          <a:lstStyle/>
          <a:p>
            <a:r>
              <a:rPr lang="en-GB" sz="1050" dirty="0"/>
              <a:t>Output</a:t>
            </a:r>
          </a:p>
        </p:txBody>
      </p:sp>
    </p:spTree>
    <p:extLst>
      <p:ext uri="{BB962C8B-B14F-4D97-AF65-F5344CB8AC3E}">
        <p14:creationId xmlns:p14="http://schemas.microsoft.com/office/powerpoint/2010/main" val="6726702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DNA Strand Displacement</a:t>
            </a:r>
            <a:endParaRPr lang="en-GB" dirty="0"/>
          </a:p>
        </p:txBody>
      </p:sp>
      <p:sp>
        <p:nvSpPr>
          <p:cNvPr id="2" name="Content Placeholder 1"/>
          <p:cNvSpPr>
            <a:spLocks noGrp="1"/>
          </p:cNvSpPr>
          <p:nvPr>
            <p:ph idx="4294967295"/>
          </p:nvPr>
        </p:nvSpPr>
        <p:spPr>
          <a:xfrm>
            <a:off x="1485900" y="1200151"/>
            <a:ext cx="6172200" cy="1464518"/>
          </a:xfrm>
          <a:prstGeom prst="rect">
            <a:avLst/>
          </a:prstGeom>
        </p:spPr>
        <p:txBody>
          <a:bodyPr>
            <a:normAutofit fontScale="92500"/>
          </a:bodyPr>
          <a:lstStyle/>
          <a:p>
            <a:r>
              <a:rPr lang="en-GB" dirty="0" smtClean="0"/>
              <a:t>Chemical reactions between DNA species</a:t>
            </a:r>
          </a:p>
          <a:p>
            <a:r>
              <a:rPr lang="en-GB" dirty="0" smtClean="0"/>
              <a:t>Complementarity of short/long DNA domains</a:t>
            </a:r>
          </a:p>
          <a:p>
            <a:r>
              <a:rPr lang="en-GB" dirty="0" smtClean="0"/>
              <a:t>Example: DSD Logic Gate [</a:t>
            </a:r>
            <a:r>
              <a:rPr lang="en-GB" sz="1950" dirty="0"/>
              <a:t>Output = Input1 AND Input2]</a:t>
            </a:r>
          </a:p>
        </p:txBody>
      </p:sp>
      <p:sp>
        <p:nvSpPr>
          <p:cNvPr id="4" name="Slide Number Placeholder 3"/>
          <p:cNvSpPr>
            <a:spLocks noGrp="1"/>
          </p:cNvSpPr>
          <p:nvPr>
            <p:ph type="sldNum" sz="quarter" idx="12"/>
          </p:nvPr>
        </p:nvSpPr>
        <p:spPr>
          <a:xfrm>
            <a:off x="6400800" y="4864578"/>
            <a:ext cx="1600200" cy="273844"/>
          </a:xfrm>
        </p:spPr>
        <p:txBody>
          <a:bodyPr/>
          <a:lstStyle/>
          <a:p>
            <a:fld id="{790476DF-0A70-4170-BABF-248D47319FC0}" type="slidenum">
              <a:rPr lang="en-GB" smtClean="0"/>
              <a:pPr/>
              <a:t>11</a:t>
            </a:fld>
            <a:endParaRPr lang="en-GB"/>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305" y="2814778"/>
            <a:ext cx="3921919" cy="159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41" y="2925358"/>
            <a:ext cx="1971675" cy="32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644897" y="3542090"/>
            <a:ext cx="606256" cy="253916"/>
          </a:xfrm>
          <a:prstGeom prst="rect">
            <a:avLst/>
          </a:prstGeom>
          <a:noFill/>
        </p:spPr>
        <p:txBody>
          <a:bodyPr wrap="none" rtlCol="0">
            <a:spAutoFit/>
          </a:bodyPr>
          <a:lstStyle/>
          <a:p>
            <a:r>
              <a:rPr lang="en-GB" sz="1050" dirty="0"/>
              <a:t>Input 1</a:t>
            </a:r>
          </a:p>
        </p:txBody>
      </p:sp>
      <p:sp>
        <p:nvSpPr>
          <p:cNvPr id="16" name="TextBox 15"/>
          <p:cNvSpPr txBox="1"/>
          <p:nvPr/>
        </p:nvSpPr>
        <p:spPr>
          <a:xfrm>
            <a:off x="6185259" y="2664668"/>
            <a:ext cx="606256" cy="253916"/>
          </a:xfrm>
          <a:prstGeom prst="rect">
            <a:avLst/>
          </a:prstGeom>
          <a:noFill/>
        </p:spPr>
        <p:txBody>
          <a:bodyPr wrap="none" rtlCol="0">
            <a:spAutoFit/>
          </a:bodyPr>
          <a:lstStyle/>
          <a:p>
            <a:r>
              <a:rPr lang="en-GB" sz="1050" dirty="0"/>
              <a:t>Input 2</a:t>
            </a:r>
          </a:p>
        </p:txBody>
      </p:sp>
      <p:sp>
        <p:nvSpPr>
          <p:cNvPr id="17" name="TextBox 16"/>
          <p:cNvSpPr txBox="1"/>
          <p:nvPr/>
        </p:nvSpPr>
        <p:spPr>
          <a:xfrm>
            <a:off x="4164675" y="4430125"/>
            <a:ext cx="745717" cy="253916"/>
          </a:xfrm>
          <a:prstGeom prst="rect">
            <a:avLst/>
          </a:prstGeom>
          <a:noFill/>
        </p:spPr>
        <p:txBody>
          <a:bodyPr wrap="none" rtlCol="0">
            <a:spAutoFit/>
          </a:bodyPr>
          <a:lstStyle/>
          <a:p>
            <a:r>
              <a:rPr lang="en-GB" sz="1050" dirty="0"/>
              <a:t>Substrate</a:t>
            </a:r>
          </a:p>
        </p:txBody>
      </p:sp>
      <p:sp>
        <p:nvSpPr>
          <p:cNvPr id="18" name="TextBox 17"/>
          <p:cNvSpPr txBox="1"/>
          <p:nvPr/>
        </p:nvSpPr>
        <p:spPr>
          <a:xfrm>
            <a:off x="4409984" y="3601098"/>
            <a:ext cx="607859" cy="253916"/>
          </a:xfrm>
          <a:prstGeom prst="rect">
            <a:avLst/>
          </a:prstGeom>
          <a:noFill/>
        </p:spPr>
        <p:txBody>
          <a:bodyPr wrap="none" rtlCol="0">
            <a:spAutoFit/>
          </a:bodyPr>
          <a:lstStyle/>
          <a:p>
            <a:r>
              <a:rPr lang="en-GB" sz="1050" dirty="0"/>
              <a:t>Output</a:t>
            </a:r>
          </a:p>
        </p:txBody>
      </p:sp>
    </p:spTree>
    <p:extLst>
      <p:ext uri="{BB962C8B-B14F-4D97-AF65-F5344CB8AC3E}">
        <p14:creationId xmlns:p14="http://schemas.microsoft.com/office/powerpoint/2010/main" val="8412235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DNA Strand Displacement</a:t>
            </a:r>
            <a:endParaRPr lang="en-GB" dirty="0"/>
          </a:p>
        </p:txBody>
      </p:sp>
      <p:sp>
        <p:nvSpPr>
          <p:cNvPr id="2" name="Content Placeholder 1"/>
          <p:cNvSpPr>
            <a:spLocks noGrp="1"/>
          </p:cNvSpPr>
          <p:nvPr>
            <p:ph idx="4294967295"/>
          </p:nvPr>
        </p:nvSpPr>
        <p:spPr>
          <a:xfrm>
            <a:off x="1485900" y="1200151"/>
            <a:ext cx="6172200" cy="1464518"/>
          </a:xfrm>
          <a:prstGeom prst="rect">
            <a:avLst/>
          </a:prstGeom>
        </p:spPr>
        <p:txBody>
          <a:bodyPr>
            <a:normAutofit fontScale="92500"/>
          </a:bodyPr>
          <a:lstStyle/>
          <a:p>
            <a:r>
              <a:rPr lang="en-GB" dirty="0" smtClean="0"/>
              <a:t>Chemical reactions between DNA species</a:t>
            </a:r>
          </a:p>
          <a:p>
            <a:r>
              <a:rPr lang="en-GB" dirty="0" smtClean="0"/>
              <a:t>Complementarity of short/long DNA domains</a:t>
            </a:r>
          </a:p>
          <a:p>
            <a:r>
              <a:rPr lang="en-GB" dirty="0" smtClean="0"/>
              <a:t>Example: DSD Logic Gate [</a:t>
            </a:r>
            <a:r>
              <a:rPr lang="en-GB" sz="1950" dirty="0"/>
              <a:t>Output = Input1 AND Input2]</a:t>
            </a:r>
          </a:p>
        </p:txBody>
      </p:sp>
      <p:sp>
        <p:nvSpPr>
          <p:cNvPr id="4" name="Slide Number Placeholder 3"/>
          <p:cNvSpPr>
            <a:spLocks noGrp="1"/>
          </p:cNvSpPr>
          <p:nvPr>
            <p:ph type="sldNum" sz="quarter" idx="12"/>
          </p:nvPr>
        </p:nvSpPr>
        <p:spPr>
          <a:xfrm>
            <a:off x="6400800" y="4864578"/>
            <a:ext cx="1600200" cy="273844"/>
          </a:xfrm>
        </p:spPr>
        <p:txBody>
          <a:bodyPr/>
          <a:lstStyle/>
          <a:p>
            <a:fld id="{790476DF-0A70-4170-BABF-248D47319FC0}" type="slidenum">
              <a:rPr lang="en-GB" smtClean="0"/>
              <a:pPr/>
              <a:t>12</a:t>
            </a:fld>
            <a:endParaRPr lang="en-GB"/>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589" y="2784751"/>
            <a:ext cx="3932635" cy="165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41" y="2925358"/>
            <a:ext cx="1971675" cy="32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185259" y="2664668"/>
            <a:ext cx="606256" cy="253916"/>
          </a:xfrm>
          <a:prstGeom prst="rect">
            <a:avLst/>
          </a:prstGeom>
          <a:noFill/>
        </p:spPr>
        <p:txBody>
          <a:bodyPr wrap="none" rtlCol="0">
            <a:spAutoFit/>
          </a:bodyPr>
          <a:lstStyle/>
          <a:p>
            <a:r>
              <a:rPr lang="en-GB" sz="1050" dirty="0"/>
              <a:t>Input 2</a:t>
            </a:r>
          </a:p>
        </p:txBody>
      </p:sp>
      <p:sp>
        <p:nvSpPr>
          <p:cNvPr id="20" name="TextBox 19"/>
          <p:cNvSpPr txBox="1"/>
          <p:nvPr/>
        </p:nvSpPr>
        <p:spPr>
          <a:xfrm>
            <a:off x="4164675" y="4430125"/>
            <a:ext cx="745717" cy="253916"/>
          </a:xfrm>
          <a:prstGeom prst="rect">
            <a:avLst/>
          </a:prstGeom>
          <a:noFill/>
        </p:spPr>
        <p:txBody>
          <a:bodyPr wrap="none" rtlCol="0">
            <a:spAutoFit/>
          </a:bodyPr>
          <a:lstStyle/>
          <a:p>
            <a:r>
              <a:rPr lang="en-GB" sz="1050" dirty="0"/>
              <a:t>Substrate</a:t>
            </a:r>
          </a:p>
        </p:txBody>
      </p:sp>
      <p:sp>
        <p:nvSpPr>
          <p:cNvPr id="21" name="TextBox 20"/>
          <p:cNvSpPr txBox="1"/>
          <p:nvPr/>
        </p:nvSpPr>
        <p:spPr>
          <a:xfrm>
            <a:off x="2644897" y="3542090"/>
            <a:ext cx="606256" cy="253916"/>
          </a:xfrm>
          <a:prstGeom prst="rect">
            <a:avLst/>
          </a:prstGeom>
          <a:noFill/>
        </p:spPr>
        <p:txBody>
          <a:bodyPr wrap="none" rtlCol="0">
            <a:spAutoFit/>
          </a:bodyPr>
          <a:lstStyle/>
          <a:p>
            <a:r>
              <a:rPr lang="en-GB" sz="1050" dirty="0"/>
              <a:t>Input 1</a:t>
            </a:r>
          </a:p>
        </p:txBody>
      </p:sp>
      <p:sp>
        <p:nvSpPr>
          <p:cNvPr id="22" name="TextBox 21"/>
          <p:cNvSpPr txBox="1"/>
          <p:nvPr/>
        </p:nvSpPr>
        <p:spPr>
          <a:xfrm>
            <a:off x="4409984" y="3601098"/>
            <a:ext cx="607859" cy="253916"/>
          </a:xfrm>
          <a:prstGeom prst="rect">
            <a:avLst/>
          </a:prstGeom>
          <a:noFill/>
        </p:spPr>
        <p:txBody>
          <a:bodyPr wrap="none" rtlCol="0">
            <a:spAutoFit/>
          </a:bodyPr>
          <a:lstStyle/>
          <a:p>
            <a:r>
              <a:rPr lang="en-GB" sz="1050" dirty="0"/>
              <a:t>Output</a:t>
            </a:r>
          </a:p>
        </p:txBody>
      </p:sp>
    </p:spTree>
    <p:extLst>
      <p:ext uri="{BB962C8B-B14F-4D97-AF65-F5344CB8AC3E}">
        <p14:creationId xmlns:p14="http://schemas.microsoft.com/office/powerpoint/2010/main" val="90884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DNA Strand Displacement</a:t>
            </a:r>
            <a:endParaRPr lang="en-GB" dirty="0"/>
          </a:p>
        </p:txBody>
      </p:sp>
      <p:sp>
        <p:nvSpPr>
          <p:cNvPr id="2" name="Content Placeholder 1"/>
          <p:cNvSpPr>
            <a:spLocks noGrp="1"/>
          </p:cNvSpPr>
          <p:nvPr>
            <p:ph idx="4294967295"/>
          </p:nvPr>
        </p:nvSpPr>
        <p:spPr>
          <a:xfrm>
            <a:off x="1485900" y="1200151"/>
            <a:ext cx="6172200" cy="1464518"/>
          </a:xfrm>
          <a:prstGeom prst="rect">
            <a:avLst/>
          </a:prstGeom>
        </p:spPr>
        <p:txBody>
          <a:bodyPr>
            <a:normAutofit fontScale="92500"/>
          </a:bodyPr>
          <a:lstStyle/>
          <a:p>
            <a:r>
              <a:rPr lang="en-GB" dirty="0" smtClean="0"/>
              <a:t>Chemical reactions between DNA species</a:t>
            </a:r>
          </a:p>
          <a:p>
            <a:r>
              <a:rPr lang="en-GB" dirty="0" smtClean="0"/>
              <a:t>Complementarity of short/long DNA domains</a:t>
            </a:r>
          </a:p>
          <a:p>
            <a:r>
              <a:rPr lang="en-GB" dirty="0" smtClean="0"/>
              <a:t>Example: DSD Logic Gate [</a:t>
            </a:r>
            <a:r>
              <a:rPr lang="en-GB" sz="1950" dirty="0"/>
              <a:t>Output = Input1 AND Input2]</a:t>
            </a:r>
          </a:p>
        </p:txBody>
      </p:sp>
      <p:sp>
        <p:nvSpPr>
          <p:cNvPr id="4" name="Slide Number Placeholder 3"/>
          <p:cNvSpPr>
            <a:spLocks noGrp="1"/>
          </p:cNvSpPr>
          <p:nvPr>
            <p:ph type="sldNum" sz="quarter" idx="12"/>
          </p:nvPr>
        </p:nvSpPr>
        <p:spPr>
          <a:xfrm>
            <a:off x="6400800" y="4864578"/>
            <a:ext cx="1600200" cy="273844"/>
          </a:xfrm>
        </p:spPr>
        <p:txBody>
          <a:bodyPr/>
          <a:lstStyle/>
          <a:p>
            <a:fld id="{790476DF-0A70-4170-BABF-248D47319FC0}" type="slidenum">
              <a:rPr lang="en-GB" smtClean="0"/>
              <a:pPr/>
              <a:t>13</a:t>
            </a:fld>
            <a:endParaRPr lang="en-GB"/>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34" y="2814777"/>
            <a:ext cx="3825479"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048632" y="3609854"/>
            <a:ext cx="606256" cy="253916"/>
          </a:xfrm>
          <a:prstGeom prst="rect">
            <a:avLst/>
          </a:prstGeom>
          <a:noFill/>
        </p:spPr>
        <p:txBody>
          <a:bodyPr wrap="none" rtlCol="0">
            <a:spAutoFit/>
          </a:bodyPr>
          <a:lstStyle/>
          <a:p>
            <a:r>
              <a:rPr lang="en-GB" sz="1050" dirty="0"/>
              <a:t>Input 2</a:t>
            </a:r>
          </a:p>
        </p:txBody>
      </p:sp>
      <p:sp>
        <p:nvSpPr>
          <p:cNvPr id="15" name="TextBox 14"/>
          <p:cNvSpPr txBox="1"/>
          <p:nvPr/>
        </p:nvSpPr>
        <p:spPr>
          <a:xfrm>
            <a:off x="4164675" y="4430125"/>
            <a:ext cx="745717" cy="253916"/>
          </a:xfrm>
          <a:prstGeom prst="rect">
            <a:avLst/>
          </a:prstGeom>
          <a:noFill/>
        </p:spPr>
        <p:txBody>
          <a:bodyPr wrap="none" rtlCol="0">
            <a:spAutoFit/>
          </a:bodyPr>
          <a:lstStyle/>
          <a:p>
            <a:r>
              <a:rPr lang="en-GB" sz="1050" dirty="0"/>
              <a:t>Substrate</a:t>
            </a:r>
          </a:p>
        </p:txBody>
      </p:sp>
      <p:sp>
        <p:nvSpPr>
          <p:cNvPr id="16" name="TextBox 15"/>
          <p:cNvSpPr txBox="1"/>
          <p:nvPr/>
        </p:nvSpPr>
        <p:spPr>
          <a:xfrm>
            <a:off x="4409984" y="3601098"/>
            <a:ext cx="607859" cy="253916"/>
          </a:xfrm>
          <a:prstGeom prst="rect">
            <a:avLst/>
          </a:prstGeom>
          <a:noFill/>
        </p:spPr>
        <p:txBody>
          <a:bodyPr wrap="none" rtlCol="0">
            <a:spAutoFit/>
          </a:bodyPr>
          <a:lstStyle/>
          <a:p>
            <a:r>
              <a:rPr lang="en-GB" sz="1050" dirty="0"/>
              <a:t>Output</a:t>
            </a:r>
          </a:p>
        </p:txBody>
      </p:sp>
      <p:sp>
        <p:nvSpPr>
          <p:cNvPr id="17" name="TextBox 16"/>
          <p:cNvSpPr txBox="1"/>
          <p:nvPr/>
        </p:nvSpPr>
        <p:spPr>
          <a:xfrm>
            <a:off x="2644897" y="3542090"/>
            <a:ext cx="606256" cy="253916"/>
          </a:xfrm>
          <a:prstGeom prst="rect">
            <a:avLst/>
          </a:prstGeom>
          <a:noFill/>
        </p:spPr>
        <p:txBody>
          <a:bodyPr wrap="none" rtlCol="0">
            <a:spAutoFit/>
          </a:bodyPr>
          <a:lstStyle/>
          <a:p>
            <a:r>
              <a:rPr lang="en-GB" sz="1050" dirty="0"/>
              <a:t>Input 1</a:t>
            </a:r>
          </a:p>
        </p:txBody>
      </p:sp>
    </p:spTree>
    <p:extLst>
      <p:ext uri="{BB962C8B-B14F-4D97-AF65-F5344CB8AC3E}">
        <p14:creationId xmlns:p14="http://schemas.microsoft.com/office/powerpoint/2010/main" val="2566776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DNA Strand Displacement</a:t>
            </a:r>
            <a:endParaRPr lang="en-GB" dirty="0"/>
          </a:p>
        </p:txBody>
      </p:sp>
      <p:sp>
        <p:nvSpPr>
          <p:cNvPr id="2" name="Content Placeholder 1"/>
          <p:cNvSpPr>
            <a:spLocks noGrp="1"/>
          </p:cNvSpPr>
          <p:nvPr>
            <p:ph idx="4294967295"/>
          </p:nvPr>
        </p:nvSpPr>
        <p:spPr>
          <a:xfrm>
            <a:off x="1485900" y="1200151"/>
            <a:ext cx="6172200" cy="1464518"/>
          </a:xfrm>
          <a:prstGeom prst="rect">
            <a:avLst/>
          </a:prstGeom>
        </p:spPr>
        <p:txBody>
          <a:bodyPr>
            <a:normAutofit fontScale="92500"/>
          </a:bodyPr>
          <a:lstStyle/>
          <a:p>
            <a:r>
              <a:rPr lang="en-GB" dirty="0" smtClean="0"/>
              <a:t>Chemical reactions between DNA species</a:t>
            </a:r>
          </a:p>
          <a:p>
            <a:r>
              <a:rPr lang="en-GB" dirty="0" smtClean="0"/>
              <a:t>Complementarity of short/long DNA domains</a:t>
            </a:r>
          </a:p>
          <a:p>
            <a:r>
              <a:rPr lang="en-GB" dirty="0" smtClean="0"/>
              <a:t>Example: DSD Logic Gate [</a:t>
            </a:r>
            <a:r>
              <a:rPr lang="en-GB" sz="1950" dirty="0"/>
              <a:t>Output = Input1 AND Input2]</a:t>
            </a:r>
          </a:p>
        </p:txBody>
      </p:sp>
      <p:sp>
        <p:nvSpPr>
          <p:cNvPr id="4" name="Slide Number Placeholder 3"/>
          <p:cNvSpPr>
            <a:spLocks noGrp="1"/>
          </p:cNvSpPr>
          <p:nvPr>
            <p:ph type="sldNum" sz="quarter" idx="12"/>
          </p:nvPr>
        </p:nvSpPr>
        <p:spPr>
          <a:xfrm>
            <a:off x="6400800" y="4864578"/>
            <a:ext cx="1600200" cy="273844"/>
          </a:xfrm>
        </p:spPr>
        <p:txBody>
          <a:bodyPr/>
          <a:lstStyle/>
          <a:p>
            <a:fld id="{790476DF-0A70-4170-BABF-248D47319FC0}" type="slidenum">
              <a:rPr lang="en-GB" smtClean="0"/>
              <a:pPr/>
              <a:t>14</a:t>
            </a:fld>
            <a:endParaRPr lang="en-GB"/>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787" y="3867895"/>
            <a:ext cx="3868341"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4" y="3103662"/>
            <a:ext cx="3064669" cy="3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048632" y="3609854"/>
            <a:ext cx="606256" cy="253916"/>
          </a:xfrm>
          <a:prstGeom prst="rect">
            <a:avLst/>
          </a:prstGeom>
          <a:noFill/>
        </p:spPr>
        <p:txBody>
          <a:bodyPr wrap="none" rtlCol="0">
            <a:spAutoFit/>
          </a:bodyPr>
          <a:lstStyle/>
          <a:p>
            <a:r>
              <a:rPr lang="en-GB" sz="1050" dirty="0"/>
              <a:t>Input 2</a:t>
            </a:r>
          </a:p>
        </p:txBody>
      </p:sp>
      <p:sp>
        <p:nvSpPr>
          <p:cNvPr id="18" name="TextBox 17"/>
          <p:cNvSpPr txBox="1"/>
          <p:nvPr/>
        </p:nvSpPr>
        <p:spPr>
          <a:xfrm>
            <a:off x="4164675" y="4430125"/>
            <a:ext cx="745717" cy="253916"/>
          </a:xfrm>
          <a:prstGeom prst="rect">
            <a:avLst/>
          </a:prstGeom>
          <a:noFill/>
        </p:spPr>
        <p:txBody>
          <a:bodyPr wrap="none" rtlCol="0">
            <a:spAutoFit/>
          </a:bodyPr>
          <a:lstStyle/>
          <a:p>
            <a:r>
              <a:rPr lang="en-GB" sz="1050" dirty="0"/>
              <a:t>Substrate</a:t>
            </a:r>
          </a:p>
        </p:txBody>
      </p:sp>
      <p:sp>
        <p:nvSpPr>
          <p:cNvPr id="19" name="TextBox 18"/>
          <p:cNvSpPr txBox="1"/>
          <p:nvPr/>
        </p:nvSpPr>
        <p:spPr>
          <a:xfrm>
            <a:off x="2644897" y="3542090"/>
            <a:ext cx="606256" cy="253916"/>
          </a:xfrm>
          <a:prstGeom prst="rect">
            <a:avLst/>
          </a:prstGeom>
          <a:noFill/>
        </p:spPr>
        <p:txBody>
          <a:bodyPr wrap="none" rtlCol="0">
            <a:spAutoFit/>
          </a:bodyPr>
          <a:lstStyle/>
          <a:p>
            <a:r>
              <a:rPr lang="en-GB" sz="1050" dirty="0"/>
              <a:t>Input 1</a:t>
            </a:r>
          </a:p>
        </p:txBody>
      </p:sp>
      <p:sp>
        <p:nvSpPr>
          <p:cNvPr id="20" name="TextBox 19"/>
          <p:cNvSpPr txBox="1"/>
          <p:nvPr/>
        </p:nvSpPr>
        <p:spPr>
          <a:xfrm>
            <a:off x="4245129" y="2835104"/>
            <a:ext cx="607859" cy="253916"/>
          </a:xfrm>
          <a:prstGeom prst="rect">
            <a:avLst/>
          </a:prstGeom>
          <a:noFill/>
        </p:spPr>
        <p:txBody>
          <a:bodyPr wrap="none" rtlCol="0">
            <a:spAutoFit/>
          </a:bodyPr>
          <a:lstStyle/>
          <a:p>
            <a:r>
              <a:rPr lang="en-GB" sz="1050" dirty="0"/>
              <a:t>Output</a:t>
            </a:r>
          </a:p>
        </p:txBody>
      </p:sp>
    </p:spTree>
    <p:extLst>
      <p:ext uri="{BB962C8B-B14F-4D97-AF65-F5344CB8AC3E}">
        <p14:creationId xmlns:p14="http://schemas.microsoft.com/office/powerpoint/2010/main" val="337106748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Gate in DNA</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6590"/>
          <a:stretch/>
        </p:blipFill>
        <p:spPr>
          <a:xfrm>
            <a:off x="1736090" y="1451382"/>
            <a:ext cx="5670629" cy="3142857"/>
          </a:xfrm>
          <a:prstGeom prst="rect">
            <a:avLst/>
          </a:prstGeom>
        </p:spPr>
      </p:pic>
    </p:spTree>
    <p:extLst>
      <p:ext uri="{BB962C8B-B14F-4D97-AF65-F5344CB8AC3E}">
        <p14:creationId xmlns:p14="http://schemas.microsoft.com/office/powerpoint/2010/main" val="4261226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6"/>
          <p:cNvPicPr>
            <a:picLocks noChangeAspect="1" noChangeArrowheads="1"/>
          </p:cNvPicPr>
          <p:nvPr/>
        </p:nvPicPr>
        <p:blipFill>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427004" y="1545462"/>
            <a:ext cx="890520" cy="46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SMT Encoding</a:t>
            </a:r>
            <a:endParaRPr lang="en-GB" dirty="0"/>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399" y="2885325"/>
            <a:ext cx="4836319" cy="30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p:cNvGrpSpPr/>
          <p:nvPr/>
        </p:nvGrpSpPr>
        <p:grpSpPr>
          <a:xfrm>
            <a:off x="4003466" y="3403988"/>
            <a:ext cx="1052242" cy="1364403"/>
            <a:chOff x="1547419" y="5099397"/>
            <a:chExt cx="1684803" cy="1988137"/>
          </a:xfrm>
        </p:grpSpPr>
        <p:pic>
          <p:nvPicPr>
            <p:cNvPr id="61" name="Picture 5"/>
            <p:cNvPicPr>
              <a:picLocks noChangeAspect="1" noChangeArrowheads="1"/>
            </p:cNvPicPr>
            <p:nvPr/>
          </p:nvPicPr>
          <p:blipFill rotWithShape="1">
            <a:blip r:embed="rId6">
              <a:clrChange>
                <a:clrFrom>
                  <a:srgbClr val="FEFEFE"/>
                </a:clrFrom>
                <a:clrTo>
                  <a:srgbClr val="FEFEFE">
                    <a:alpha val="0"/>
                  </a:srgbClr>
                </a:clrTo>
              </a:clrChang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18600"/>
            <a:stretch/>
          </p:blipFill>
          <p:spPr bwMode="auto">
            <a:xfrm>
              <a:off x="1547419" y="6453110"/>
              <a:ext cx="1240246" cy="60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6"/>
            <p:cNvPicPr>
              <a:picLocks noChangeAspect="1" noChangeArrowheads="1"/>
            </p:cNvPicPr>
            <p:nvPr/>
          </p:nvPicPr>
          <p:blipFill>
            <a:blip r:embed="rId8" cstate="print">
              <a:clrChange>
                <a:clrFrom>
                  <a:srgbClr val="FEFEFE"/>
                </a:clrFrom>
                <a:clrTo>
                  <a:srgbClr val="FEFEFE">
                    <a:alpha val="0"/>
                  </a:srgbClr>
                </a:clrTo>
              </a:clrChang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99584" y="6044678"/>
              <a:ext cx="1120242" cy="5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10">
              <a:clrChange>
                <a:clrFrom>
                  <a:srgbClr val="FEFEFE"/>
                </a:clrFrom>
                <a:clrTo>
                  <a:srgbClr val="FEFEFE">
                    <a:alpha val="0"/>
                  </a:srgbClr>
                </a:clrTo>
              </a:clrChange>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03642" y="5313906"/>
              <a:ext cx="670018" cy="4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12">
              <a:clrChange>
                <a:clrFrom>
                  <a:srgbClr val="FEFEFE"/>
                </a:clrFrom>
                <a:clrTo>
                  <a:srgbClr val="FEFEFE">
                    <a:alpha val="0"/>
                  </a:srgbClr>
                </a:clrTo>
              </a:clrChange>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55400" y="5650709"/>
              <a:ext cx="1154712" cy="4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14">
              <a:clrChange>
                <a:clrFrom>
                  <a:srgbClr val="FEFEFE"/>
                </a:clrFrom>
                <a:clrTo>
                  <a:srgbClr val="FEFEFE">
                    <a:alpha val="0"/>
                  </a:srgbClr>
                </a:clrTo>
              </a:clrChange>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42521" y="5099398"/>
              <a:ext cx="679522" cy="39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a:off x="1555399" y="5099397"/>
              <a:ext cx="1545471" cy="1988137"/>
            </a:xfrm>
            <a:prstGeom prst="rect">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GB" sz="825"/>
            </a:p>
          </p:txBody>
        </p:sp>
        <p:sp>
          <p:nvSpPr>
            <p:cNvPr id="37" name="TextBox 36"/>
            <p:cNvSpPr txBox="1"/>
            <p:nvPr/>
          </p:nvSpPr>
          <p:spPr>
            <a:xfrm>
              <a:off x="2581176" y="5138590"/>
              <a:ext cx="631912" cy="319539"/>
            </a:xfrm>
            <a:prstGeom prst="rect">
              <a:avLst/>
            </a:prstGeom>
            <a:noFill/>
          </p:spPr>
          <p:txBody>
            <a:bodyPr wrap="none" rtlCol="0">
              <a:spAutoFit/>
            </a:bodyPr>
            <a:lstStyle/>
            <a:p>
              <a:r>
                <a:rPr lang="en-GB" sz="825" dirty="0"/>
                <a:t>q(s</a:t>
              </a:r>
              <a:r>
                <a:rPr lang="en-GB" sz="825" baseline="-25000" dirty="0"/>
                <a:t>0</a:t>
              </a:r>
              <a:r>
                <a:rPr lang="en-GB" sz="825" dirty="0"/>
                <a:t>)</a:t>
              </a:r>
            </a:p>
          </p:txBody>
        </p:sp>
        <p:sp>
          <p:nvSpPr>
            <p:cNvPr id="74" name="TextBox 73"/>
            <p:cNvSpPr txBox="1"/>
            <p:nvPr/>
          </p:nvSpPr>
          <p:spPr>
            <a:xfrm>
              <a:off x="2581773" y="5395873"/>
              <a:ext cx="631912" cy="319539"/>
            </a:xfrm>
            <a:prstGeom prst="rect">
              <a:avLst/>
            </a:prstGeom>
            <a:noFill/>
          </p:spPr>
          <p:txBody>
            <a:bodyPr wrap="none" rtlCol="0">
              <a:spAutoFit/>
            </a:bodyPr>
            <a:lstStyle/>
            <a:p>
              <a:r>
                <a:rPr lang="en-GB" sz="825" dirty="0"/>
                <a:t>q(s</a:t>
              </a:r>
              <a:r>
                <a:rPr lang="en-GB" sz="825" baseline="-25000" dirty="0"/>
                <a:t>1</a:t>
              </a:r>
              <a:r>
                <a:rPr lang="en-GB" sz="825" dirty="0"/>
                <a:t>)</a:t>
              </a:r>
            </a:p>
          </p:txBody>
        </p:sp>
        <p:sp>
          <p:nvSpPr>
            <p:cNvPr id="75" name="TextBox 74"/>
            <p:cNvSpPr txBox="1"/>
            <p:nvPr/>
          </p:nvSpPr>
          <p:spPr>
            <a:xfrm>
              <a:off x="2581775" y="5724133"/>
              <a:ext cx="631912" cy="319539"/>
            </a:xfrm>
            <a:prstGeom prst="rect">
              <a:avLst/>
            </a:prstGeom>
            <a:noFill/>
          </p:spPr>
          <p:txBody>
            <a:bodyPr wrap="none" rtlCol="0">
              <a:spAutoFit/>
            </a:bodyPr>
            <a:lstStyle/>
            <a:p>
              <a:r>
                <a:rPr lang="en-GB" sz="825" dirty="0"/>
                <a:t>q(s</a:t>
              </a:r>
              <a:r>
                <a:rPr lang="en-GB" sz="825" baseline="-25000" dirty="0"/>
                <a:t>3</a:t>
              </a:r>
              <a:r>
                <a:rPr lang="en-GB" sz="825" dirty="0"/>
                <a:t>)</a:t>
              </a:r>
            </a:p>
          </p:txBody>
        </p:sp>
        <p:sp>
          <p:nvSpPr>
            <p:cNvPr id="76" name="TextBox 75"/>
            <p:cNvSpPr txBox="1"/>
            <p:nvPr/>
          </p:nvSpPr>
          <p:spPr>
            <a:xfrm>
              <a:off x="2581773" y="6165304"/>
              <a:ext cx="631912" cy="319539"/>
            </a:xfrm>
            <a:prstGeom prst="rect">
              <a:avLst/>
            </a:prstGeom>
            <a:noFill/>
          </p:spPr>
          <p:txBody>
            <a:bodyPr wrap="none" rtlCol="0">
              <a:spAutoFit/>
            </a:bodyPr>
            <a:lstStyle/>
            <a:p>
              <a:r>
                <a:rPr lang="en-GB" sz="825" dirty="0"/>
                <a:t>q(s</a:t>
              </a:r>
              <a:r>
                <a:rPr lang="en-GB" sz="825" baseline="-25000" dirty="0"/>
                <a:t>6</a:t>
              </a:r>
              <a:r>
                <a:rPr lang="en-GB" sz="825" dirty="0"/>
                <a:t>)</a:t>
              </a:r>
            </a:p>
          </p:txBody>
        </p:sp>
        <p:sp>
          <p:nvSpPr>
            <p:cNvPr id="78" name="TextBox 77"/>
            <p:cNvSpPr txBox="1"/>
            <p:nvPr/>
          </p:nvSpPr>
          <p:spPr>
            <a:xfrm>
              <a:off x="2600310" y="6754359"/>
              <a:ext cx="631912" cy="319539"/>
            </a:xfrm>
            <a:prstGeom prst="rect">
              <a:avLst/>
            </a:prstGeom>
            <a:noFill/>
          </p:spPr>
          <p:txBody>
            <a:bodyPr wrap="none" rtlCol="0">
              <a:spAutoFit/>
            </a:bodyPr>
            <a:lstStyle/>
            <a:p>
              <a:r>
                <a:rPr lang="en-GB" sz="825" dirty="0"/>
                <a:t>q(s</a:t>
              </a:r>
              <a:r>
                <a:rPr lang="en-GB" sz="825" baseline="-25000" dirty="0"/>
                <a:t>4</a:t>
              </a:r>
              <a:r>
                <a:rPr lang="en-GB" sz="825" dirty="0"/>
                <a:t>)</a:t>
              </a:r>
            </a:p>
          </p:txBody>
        </p:sp>
      </p:grpSp>
      <p:grpSp>
        <p:nvGrpSpPr>
          <p:cNvPr id="39" name="Group 38"/>
          <p:cNvGrpSpPr/>
          <p:nvPr/>
        </p:nvGrpSpPr>
        <p:grpSpPr>
          <a:xfrm>
            <a:off x="3914597" y="902104"/>
            <a:ext cx="3733335" cy="1376361"/>
            <a:chOff x="3755008" y="1419476"/>
            <a:chExt cx="5371728" cy="2073968"/>
          </a:xfrm>
        </p:grpSpPr>
        <p:grpSp>
          <p:nvGrpSpPr>
            <p:cNvPr id="5" name="Group 4"/>
            <p:cNvGrpSpPr/>
            <p:nvPr/>
          </p:nvGrpSpPr>
          <p:grpSpPr>
            <a:xfrm>
              <a:off x="3755008" y="1509257"/>
              <a:ext cx="5371728" cy="1781127"/>
              <a:chOff x="963961" y="2082096"/>
              <a:chExt cx="7423476" cy="2952932"/>
            </a:xfrm>
          </p:grpSpPr>
          <p:pic>
            <p:nvPicPr>
              <p:cNvPr id="1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7234" y="2082096"/>
                <a:ext cx="5905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7234" y="2777421"/>
                <a:ext cx="62769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18">
                <a:extLst>
                  <a:ext uri="{28A0092B-C50C-407E-A947-70E740481C1C}">
                    <a14:useLocalDpi xmlns:a14="http://schemas.microsoft.com/office/drawing/2010/main" val="0"/>
                  </a:ext>
                </a:extLst>
              </a:blip>
              <a:srcRect r="3283"/>
              <a:stretch/>
            </p:blipFill>
            <p:spPr bwMode="auto">
              <a:xfrm>
                <a:off x="1035968" y="3450248"/>
                <a:ext cx="735146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rotWithShape="1">
              <a:blip r:embed="rId19">
                <a:extLst>
                  <a:ext uri="{28A0092B-C50C-407E-A947-70E740481C1C}">
                    <a14:useLocalDpi xmlns:a14="http://schemas.microsoft.com/office/drawing/2010/main" val="0"/>
                  </a:ext>
                </a:extLst>
              </a:blip>
              <a:srcRect r="1861" b="17209"/>
              <a:stretch/>
            </p:blipFill>
            <p:spPr bwMode="auto">
              <a:xfrm>
                <a:off x="963961" y="4242336"/>
                <a:ext cx="7300621" cy="72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683645" y="2266761"/>
                <a:ext cx="523383" cy="576666"/>
              </a:xfrm>
              <a:prstGeom prst="rect">
                <a:avLst/>
              </a:prstGeom>
              <a:noFill/>
            </p:spPr>
            <p:txBody>
              <a:bodyPr wrap="none" rtlCol="0">
                <a:spAutoFit/>
              </a:bodyPr>
              <a:lstStyle/>
              <a:p>
                <a:r>
                  <a:rPr lang="en-GB" sz="900" dirty="0"/>
                  <a:t>+</a:t>
                </a:r>
              </a:p>
            </p:txBody>
          </p:sp>
          <p:sp>
            <p:nvSpPr>
              <p:cNvPr id="18" name="TextBox 17"/>
              <p:cNvSpPr txBox="1"/>
              <p:nvPr/>
            </p:nvSpPr>
            <p:spPr>
              <a:xfrm>
                <a:off x="2717552" y="3008908"/>
                <a:ext cx="523383" cy="576666"/>
              </a:xfrm>
              <a:prstGeom prst="rect">
                <a:avLst/>
              </a:prstGeom>
              <a:noFill/>
            </p:spPr>
            <p:txBody>
              <a:bodyPr wrap="none" rtlCol="0">
                <a:spAutoFit/>
              </a:bodyPr>
              <a:lstStyle/>
              <a:p>
                <a:r>
                  <a:rPr lang="en-GB" sz="900" dirty="0"/>
                  <a:t>+</a:t>
                </a:r>
              </a:p>
            </p:txBody>
          </p:sp>
          <p:sp>
            <p:nvSpPr>
              <p:cNvPr id="19" name="TextBox 18"/>
              <p:cNvSpPr txBox="1"/>
              <p:nvPr/>
            </p:nvSpPr>
            <p:spPr>
              <a:xfrm>
                <a:off x="2738760" y="3724793"/>
                <a:ext cx="523383" cy="576666"/>
              </a:xfrm>
              <a:prstGeom prst="rect">
                <a:avLst/>
              </a:prstGeom>
              <a:noFill/>
            </p:spPr>
            <p:txBody>
              <a:bodyPr wrap="none" rtlCol="0">
                <a:spAutoFit/>
              </a:bodyPr>
              <a:lstStyle/>
              <a:p>
                <a:r>
                  <a:rPr lang="en-GB" sz="900" dirty="0"/>
                  <a:t>+</a:t>
                </a:r>
              </a:p>
            </p:txBody>
          </p:sp>
          <p:sp>
            <p:nvSpPr>
              <p:cNvPr id="20" name="TextBox 19"/>
              <p:cNvSpPr txBox="1"/>
              <p:nvPr/>
            </p:nvSpPr>
            <p:spPr>
              <a:xfrm>
                <a:off x="2755652" y="4457577"/>
                <a:ext cx="523383" cy="576666"/>
              </a:xfrm>
              <a:prstGeom prst="rect">
                <a:avLst/>
              </a:prstGeom>
              <a:noFill/>
            </p:spPr>
            <p:txBody>
              <a:bodyPr wrap="none" rtlCol="0">
                <a:spAutoFit/>
              </a:bodyPr>
              <a:lstStyle/>
              <a:p>
                <a:r>
                  <a:rPr lang="en-GB" sz="900" dirty="0"/>
                  <a:t>+</a:t>
                </a:r>
              </a:p>
            </p:txBody>
          </p:sp>
          <p:sp>
            <p:nvSpPr>
              <p:cNvPr id="21" name="TextBox 20"/>
              <p:cNvSpPr txBox="1"/>
              <p:nvPr/>
            </p:nvSpPr>
            <p:spPr>
              <a:xfrm>
                <a:off x="6953323" y="3728988"/>
                <a:ext cx="523383" cy="576666"/>
              </a:xfrm>
              <a:prstGeom prst="rect">
                <a:avLst/>
              </a:prstGeom>
              <a:noFill/>
            </p:spPr>
            <p:txBody>
              <a:bodyPr wrap="none" rtlCol="0">
                <a:spAutoFit/>
              </a:bodyPr>
              <a:lstStyle/>
              <a:p>
                <a:r>
                  <a:rPr lang="en-GB" sz="900" dirty="0"/>
                  <a:t>+</a:t>
                </a:r>
              </a:p>
            </p:txBody>
          </p:sp>
          <p:sp>
            <p:nvSpPr>
              <p:cNvPr id="22" name="TextBox 21"/>
              <p:cNvSpPr txBox="1"/>
              <p:nvPr/>
            </p:nvSpPr>
            <p:spPr>
              <a:xfrm>
                <a:off x="6953323" y="4458362"/>
                <a:ext cx="523383" cy="576666"/>
              </a:xfrm>
              <a:prstGeom prst="rect">
                <a:avLst/>
              </a:prstGeom>
              <a:noFill/>
            </p:spPr>
            <p:txBody>
              <a:bodyPr wrap="none" rtlCol="0">
                <a:spAutoFit/>
              </a:bodyPr>
              <a:lstStyle/>
              <a:p>
                <a:r>
                  <a:rPr lang="en-GB" sz="900" dirty="0"/>
                  <a:t>+</a:t>
                </a:r>
              </a:p>
            </p:txBody>
          </p:sp>
        </p:grpSp>
        <p:sp>
          <p:nvSpPr>
            <p:cNvPr id="38" name="Rectangle 37"/>
            <p:cNvSpPr/>
            <p:nvPr/>
          </p:nvSpPr>
          <p:spPr>
            <a:xfrm>
              <a:off x="3821491" y="1419476"/>
              <a:ext cx="5216345" cy="202528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sz="900"/>
            </a:p>
          </p:txBody>
        </p:sp>
        <p:sp>
          <p:nvSpPr>
            <p:cNvPr id="40" name="TextBox 39"/>
            <p:cNvSpPr txBox="1"/>
            <p:nvPr/>
          </p:nvSpPr>
          <p:spPr>
            <a:xfrm>
              <a:off x="3821490" y="3110831"/>
              <a:ext cx="5230723" cy="382613"/>
            </a:xfrm>
            <a:prstGeom prst="rect">
              <a:avLst/>
            </a:prstGeom>
            <a:noFill/>
          </p:spPr>
          <p:txBody>
            <a:bodyPr wrap="square" rtlCol="0">
              <a:spAutoFit/>
            </a:bodyPr>
            <a:lstStyle/>
            <a:p>
              <a:pPr algn="ctr"/>
              <a:r>
                <a:rPr lang="en-GB" sz="1050" i="1" dirty="0"/>
                <a:t>Set of reactions</a:t>
              </a:r>
            </a:p>
          </p:txBody>
        </p:sp>
        <p:sp>
          <p:nvSpPr>
            <p:cNvPr id="79" name="TextBox 78"/>
            <p:cNvSpPr txBox="1"/>
            <p:nvPr/>
          </p:nvSpPr>
          <p:spPr>
            <a:xfrm>
              <a:off x="6136336" y="1441548"/>
              <a:ext cx="383340" cy="347829"/>
            </a:xfrm>
            <a:prstGeom prst="rect">
              <a:avLst/>
            </a:prstGeom>
            <a:noFill/>
          </p:spPr>
          <p:txBody>
            <a:bodyPr wrap="none" rtlCol="0">
              <a:spAutoFit/>
            </a:bodyPr>
            <a:lstStyle/>
            <a:p>
              <a:r>
                <a:rPr lang="en-GB" sz="900" dirty="0"/>
                <a:t>r</a:t>
              </a:r>
              <a:r>
                <a:rPr lang="en-GB" sz="900" baseline="-25000" dirty="0"/>
                <a:t>0</a:t>
              </a:r>
              <a:endParaRPr lang="en-GB" sz="900" dirty="0"/>
            </a:p>
          </p:txBody>
        </p:sp>
        <p:sp>
          <p:nvSpPr>
            <p:cNvPr id="80" name="TextBox 79"/>
            <p:cNvSpPr txBox="1"/>
            <p:nvPr/>
          </p:nvSpPr>
          <p:spPr>
            <a:xfrm>
              <a:off x="6151611" y="1613508"/>
              <a:ext cx="383340" cy="347829"/>
            </a:xfrm>
            <a:prstGeom prst="rect">
              <a:avLst/>
            </a:prstGeom>
            <a:noFill/>
          </p:spPr>
          <p:txBody>
            <a:bodyPr wrap="none" rtlCol="0">
              <a:spAutoFit/>
            </a:bodyPr>
            <a:lstStyle/>
            <a:p>
              <a:r>
                <a:rPr lang="en-GB" sz="900" dirty="0"/>
                <a:t>r</a:t>
              </a:r>
              <a:r>
                <a:rPr lang="en-GB" sz="900" baseline="-25000" dirty="0"/>
                <a:t>1</a:t>
              </a:r>
              <a:endParaRPr lang="en-GB" sz="900" dirty="0"/>
            </a:p>
          </p:txBody>
        </p:sp>
        <p:sp>
          <p:nvSpPr>
            <p:cNvPr id="81" name="TextBox 80"/>
            <p:cNvSpPr txBox="1"/>
            <p:nvPr/>
          </p:nvSpPr>
          <p:spPr>
            <a:xfrm>
              <a:off x="6161890" y="1897989"/>
              <a:ext cx="383340" cy="347829"/>
            </a:xfrm>
            <a:prstGeom prst="rect">
              <a:avLst/>
            </a:prstGeom>
            <a:noFill/>
          </p:spPr>
          <p:txBody>
            <a:bodyPr wrap="none" rtlCol="0">
              <a:spAutoFit/>
            </a:bodyPr>
            <a:lstStyle/>
            <a:p>
              <a:r>
                <a:rPr lang="en-GB" sz="900" dirty="0"/>
                <a:t>r</a:t>
              </a:r>
              <a:r>
                <a:rPr lang="en-GB" sz="900" baseline="-25000" dirty="0"/>
                <a:t>2</a:t>
              </a:r>
              <a:endParaRPr lang="en-GB" sz="900" dirty="0"/>
            </a:p>
          </p:txBody>
        </p:sp>
        <p:sp>
          <p:nvSpPr>
            <p:cNvPr id="82" name="TextBox 81"/>
            <p:cNvSpPr txBox="1"/>
            <p:nvPr/>
          </p:nvSpPr>
          <p:spPr>
            <a:xfrm>
              <a:off x="6160119" y="2090550"/>
              <a:ext cx="383340" cy="347829"/>
            </a:xfrm>
            <a:prstGeom prst="rect">
              <a:avLst/>
            </a:prstGeom>
            <a:noFill/>
          </p:spPr>
          <p:txBody>
            <a:bodyPr wrap="none" rtlCol="0">
              <a:spAutoFit/>
            </a:bodyPr>
            <a:lstStyle/>
            <a:p>
              <a:r>
                <a:rPr lang="en-GB" sz="900" dirty="0"/>
                <a:t>r</a:t>
              </a:r>
              <a:r>
                <a:rPr lang="en-GB" sz="900" baseline="-25000" dirty="0"/>
                <a:t>3</a:t>
              </a:r>
              <a:endParaRPr lang="en-GB" sz="900" dirty="0"/>
            </a:p>
          </p:txBody>
        </p:sp>
        <p:sp>
          <p:nvSpPr>
            <p:cNvPr id="83" name="TextBox 82"/>
            <p:cNvSpPr txBox="1"/>
            <p:nvPr/>
          </p:nvSpPr>
          <p:spPr>
            <a:xfrm>
              <a:off x="6164310" y="2339329"/>
              <a:ext cx="383340" cy="347829"/>
            </a:xfrm>
            <a:prstGeom prst="rect">
              <a:avLst/>
            </a:prstGeom>
            <a:noFill/>
          </p:spPr>
          <p:txBody>
            <a:bodyPr wrap="none" rtlCol="0">
              <a:spAutoFit/>
            </a:bodyPr>
            <a:lstStyle/>
            <a:p>
              <a:r>
                <a:rPr lang="en-GB" sz="900" dirty="0"/>
                <a:t>r</a:t>
              </a:r>
              <a:r>
                <a:rPr lang="en-GB" sz="900" baseline="-25000" dirty="0"/>
                <a:t>4</a:t>
              </a:r>
              <a:endParaRPr lang="en-GB" sz="900" dirty="0"/>
            </a:p>
          </p:txBody>
        </p:sp>
        <p:sp>
          <p:nvSpPr>
            <p:cNvPr id="84" name="TextBox 83"/>
            <p:cNvSpPr txBox="1"/>
            <p:nvPr/>
          </p:nvSpPr>
          <p:spPr>
            <a:xfrm>
              <a:off x="6161890" y="2809017"/>
              <a:ext cx="383340" cy="347829"/>
            </a:xfrm>
            <a:prstGeom prst="rect">
              <a:avLst/>
            </a:prstGeom>
            <a:noFill/>
          </p:spPr>
          <p:txBody>
            <a:bodyPr wrap="none" rtlCol="0">
              <a:spAutoFit/>
            </a:bodyPr>
            <a:lstStyle/>
            <a:p>
              <a:r>
                <a:rPr lang="en-GB" sz="900" dirty="0"/>
                <a:t>r</a:t>
              </a:r>
              <a:r>
                <a:rPr lang="en-GB" sz="900" baseline="-25000" dirty="0"/>
                <a:t>5</a:t>
              </a:r>
              <a:endParaRPr lang="en-GB" sz="900" dirty="0"/>
            </a:p>
          </p:txBody>
        </p:sp>
      </p:grpSp>
      <p:grpSp>
        <p:nvGrpSpPr>
          <p:cNvPr id="8202" name="Group 8201"/>
          <p:cNvGrpSpPr/>
          <p:nvPr/>
        </p:nvGrpSpPr>
        <p:grpSpPr>
          <a:xfrm>
            <a:off x="1727674" y="901036"/>
            <a:ext cx="1618557" cy="1344067"/>
            <a:chOff x="99479" y="1202833"/>
            <a:chExt cx="2371025" cy="1989792"/>
          </a:xfrm>
        </p:grpSpPr>
        <p:pic>
          <p:nvPicPr>
            <p:cNvPr id="32" name="Picture 7"/>
            <p:cNvPicPr>
              <a:picLocks noChangeAspect="1" noChangeArrowheads="1"/>
            </p:cNvPicPr>
            <p:nvPr/>
          </p:nvPicPr>
          <p:blipFill>
            <a:blip r:embed="rId20" cstate="print">
              <a:clrChange>
                <a:clrFrom>
                  <a:srgbClr val="FEFEFE"/>
                </a:clrFrom>
                <a:clrTo>
                  <a:srgbClr val="FEFEFE">
                    <a:alpha val="0"/>
                  </a:srgbClr>
                </a:clrTo>
              </a:clrChange>
              <a:extLst>
                <a:ext uri="{BEBA8EAE-BF5A-486C-A8C5-ECC9F3942E4B}">
                  <a14:imgProps xmlns:a14="http://schemas.microsoft.com/office/drawing/2010/main">
                    <a14:imgLayer r:embed="rId2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6323" y="2410010"/>
              <a:ext cx="1082682" cy="40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22" cstate="print">
              <a:clrChange>
                <a:clrFrom>
                  <a:srgbClr val="FEFEFE"/>
                </a:clrFrom>
                <a:clrTo>
                  <a:srgbClr val="FEFEFE">
                    <a:alpha val="0"/>
                  </a:srgbClr>
                </a:clrTo>
              </a:clrChange>
              <a:extLst>
                <a:ext uri="{BEBA8EAE-BF5A-486C-A8C5-ECC9F3942E4B}">
                  <a14:imgProps xmlns:a14="http://schemas.microsoft.com/office/drawing/2010/main">
                    <a14:imgLayer r:embed="rId2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51891" y="1246632"/>
              <a:ext cx="584897" cy="41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24" cstate="print">
              <a:clrChange>
                <a:clrFrom>
                  <a:srgbClr val="FEFEFE"/>
                </a:clrFrom>
                <a:clrTo>
                  <a:srgbClr val="FEFEFE">
                    <a:alpha val="0"/>
                  </a:srgbClr>
                </a:clrTo>
              </a:clrChange>
              <a:extLst>
                <a:ext uri="{BEBA8EAE-BF5A-486C-A8C5-ECC9F3942E4B}">
                  <a14:imgProps xmlns:a14="http://schemas.microsoft.com/office/drawing/2010/main">
                    <a14:imgLayer r:embed="rId2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1774" y="1794012"/>
              <a:ext cx="1008014" cy="41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26" cstate="print">
              <a:clrChange>
                <a:clrFrom>
                  <a:srgbClr val="FEFEFE"/>
                </a:clrFrom>
                <a:clrTo>
                  <a:srgbClr val="FEFEFE">
                    <a:alpha val="0"/>
                  </a:srgbClr>
                </a:clrTo>
              </a:clrChange>
              <a:extLst>
                <a:ext uri="{BEBA8EAE-BF5A-486C-A8C5-ECC9F3942E4B}">
                  <a14:imgProps xmlns:a14="http://schemas.microsoft.com/office/drawing/2010/main">
                    <a14:imgLayer r:embed="rId2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7504" y="1307080"/>
              <a:ext cx="593193" cy="34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28" cstate="print">
              <a:clrChange>
                <a:clrFrom>
                  <a:srgbClr val="FEFEFE"/>
                </a:clrFrom>
                <a:clrTo>
                  <a:srgbClr val="FEFEFE">
                    <a:alpha val="0"/>
                  </a:srgbClr>
                </a:clrTo>
              </a:clrChange>
              <a:extLst>
                <a:ext uri="{BEBA8EAE-BF5A-486C-A8C5-ECC9F3942E4B}">
                  <a14:imgProps xmlns:a14="http://schemas.microsoft.com/office/drawing/2010/main">
                    <a14:imgLayer r:embed="rId2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2835" y="1633718"/>
              <a:ext cx="1082682" cy="65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8"/>
            <p:cNvPicPr>
              <a:picLocks noChangeAspect="1" noChangeArrowheads="1"/>
            </p:cNvPicPr>
            <p:nvPr/>
          </p:nvPicPr>
          <p:blipFill>
            <a:blip r:embed="rId30">
              <a:clrChange>
                <a:clrFrom>
                  <a:srgbClr val="FDFDFD"/>
                </a:clrFrom>
                <a:clrTo>
                  <a:srgbClr val="FDFDFD">
                    <a:alpha val="0"/>
                  </a:srgbClr>
                </a:clrTo>
              </a:clrChange>
              <a:extLst>
                <a:ext uri="{BEBA8EAE-BF5A-486C-A8C5-ECC9F3942E4B}">
                  <a14:imgProps xmlns:a14="http://schemas.microsoft.com/office/drawing/2010/main">
                    <a14:imgLayer r:embed="rId3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00140" y="1233959"/>
              <a:ext cx="753603" cy="51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99479" y="1202833"/>
              <a:ext cx="2371025" cy="198979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sz="900"/>
            </a:p>
          </p:txBody>
        </p:sp>
        <p:sp>
          <p:nvSpPr>
            <p:cNvPr id="24" name="TextBox 23"/>
            <p:cNvSpPr txBox="1"/>
            <p:nvPr/>
          </p:nvSpPr>
          <p:spPr>
            <a:xfrm>
              <a:off x="116322" y="2796473"/>
              <a:ext cx="2354182" cy="375904"/>
            </a:xfrm>
            <a:prstGeom prst="rect">
              <a:avLst/>
            </a:prstGeom>
            <a:noFill/>
          </p:spPr>
          <p:txBody>
            <a:bodyPr wrap="square" rtlCol="0">
              <a:spAutoFit/>
            </a:bodyPr>
            <a:lstStyle/>
            <a:p>
              <a:pPr algn="ctr"/>
              <a:r>
                <a:rPr lang="en-GB" sz="1050" i="1" dirty="0"/>
                <a:t>Set of species</a:t>
              </a:r>
            </a:p>
          </p:txBody>
        </p:sp>
        <p:sp>
          <p:nvSpPr>
            <p:cNvPr id="63" name="TextBox 62"/>
            <p:cNvSpPr txBox="1"/>
            <p:nvPr/>
          </p:nvSpPr>
          <p:spPr>
            <a:xfrm>
              <a:off x="214566" y="1429494"/>
              <a:ext cx="404368" cy="341730"/>
            </a:xfrm>
            <a:prstGeom prst="rect">
              <a:avLst/>
            </a:prstGeom>
            <a:noFill/>
          </p:spPr>
          <p:txBody>
            <a:bodyPr wrap="none" rtlCol="0">
              <a:spAutoFit/>
            </a:bodyPr>
            <a:lstStyle/>
            <a:p>
              <a:r>
                <a:rPr lang="en-GB" sz="900" dirty="0"/>
                <a:t>s</a:t>
              </a:r>
              <a:r>
                <a:rPr lang="en-GB" sz="900" baseline="-25000" dirty="0"/>
                <a:t>0</a:t>
              </a:r>
              <a:endParaRPr lang="en-GB" sz="900" dirty="0"/>
            </a:p>
          </p:txBody>
        </p:sp>
        <p:sp>
          <p:nvSpPr>
            <p:cNvPr id="65" name="TextBox 64"/>
            <p:cNvSpPr txBox="1"/>
            <p:nvPr/>
          </p:nvSpPr>
          <p:spPr>
            <a:xfrm>
              <a:off x="1014555" y="1425856"/>
              <a:ext cx="404368" cy="341730"/>
            </a:xfrm>
            <a:prstGeom prst="rect">
              <a:avLst/>
            </a:prstGeom>
            <a:noFill/>
          </p:spPr>
          <p:txBody>
            <a:bodyPr wrap="none" rtlCol="0">
              <a:spAutoFit/>
            </a:bodyPr>
            <a:lstStyle/>
            <a:p>
              <a:r>
                <a:rPr lang="en-GB" sz="900" dirty="0"/>
                <a:t>s</a:t>
              </a:r>
              <a:r>
                <a:rPr lang="en-GB" sz="900" baseline="-25000" dirty="0"/>
                <a:t>1</a:t>
              </a:r>
              <a:endParaRPr lang="en-GB" sz="900" dirty="0"/>
            </a:p>
          </p:txBody>
        </p:sp>
        <p:sp>
          <p:nvSpPr>
            <p:cNvPr id="66" name="TextBox 65"/>
            <p:cNvSpPr txBox="1"/>
            <p:nvPr/>
          </p:nvSpPr>
          <p:spPr>
            <a:xfrm>
              <a:off x="1791042" y="1421292"/>
              <a:ext cx="404368" cy="341730"/>
            </a:xfrm>
            <a:prstGeom prst="rect">
              <a:avLst/>
            </a:prstGeom>
            <a:noFill/>
          </p:spPr>
          <p:txBody>
            <a:bodyPr wrap="none" rtlCol="0">
              <a:spAutoFit/>
            </a:bodyPr>
            <a:lstStyle/>
            <a:p>
              <a:r>
                <a:rPr lang="en-GB" sz="900" dirty="0"/>
                <a:t>s</a:t>
              </a:r>
              <a:r>
                <a:rPr lang="en-GB" sz="900" baseline="-25000" dirty="0"/>
                <a:t>2</a:t>
              </a:r>
              <a:endParaRPr lang="en-GB" sz="900" dirty="0"/>
            </a:p>
          </p:txBody>
        </p:sp>
        <p:sp>
          <p:nvSpPr>
            <p:cNvPr id="68" name="TextBox 67"/>
            <p:cNvSpPr txBox="1"/>
            <p:nvPr/>
          </p:nvSpPr>
          <p:spPr>
            <a:xfrm>
              <a:off x="468151" y="1968872"/>
              <a:ext cx="404368" cy="341730"/>
            </a:xfrm>
            <a:prstGeom prst="rect">
              <a:avLst/>
            </a:prstGeom>
            <a:noFill/>
          </p:spPr>
          <p:txBody>
            <a:bodyPr wrap="none" rtlCol="0">
              <a:spAutoFit/>
            </a:bodyPr>
            <a:lstStyle/>
            <a:p>
              <a:r>
                <a:rPr lang="en-GB" sz="900" dirty="0"/>
                <a:t>s</a:t>
              </a:r>
              <a:r>
                <a:rPr lang="en-GB" sz="900" baseline="-25000" dirty="0"/>
                <a:t>3</a:t>
              </a:r>
              <a:endParaRPr lang="en-GB" sz="900" dirty="0"/>
            </a:p>
          </p:txBody>
        </p:sp>
        <p:sp>
          <p:nvSpPr>
            <p:cNvPr id="69" name="TextBox 68"/>
            <p:cNvSpPr txBox="1"/>
            <p:nvPr/>
          </p:nvSpPr>
          <p:spPr>
            <a:xfrm>
              <a:off x="1466518" y="1985143"/>
              <a:ext cx="404368" cy="341730"/>
            </a:xfrm>
            <a:prstGeom prst="rect">
              <a:avLst/>
            </a:prstGeom>
            <a:noFill/>
          </p:spPr>
          <p:txBody>
            <a:bodyPr wrap="none" rtlCol="0">
              <a:spAutoFit/>
            </a:bodyPr>
            <a:lstStyle/>
            <a:p>
              <a:r>
                <a:rPr lang="en-GB" sz="900" dirty="0"/>
                <a:t>s</a:t>
              </a:r>
              <a:r>
                <a:rPr lang="en-GB" sz="900" baseline="-25000" dirty="0"/>
                <a:t>4</a:t>
              </a:r>
              <a:endParaRPr lang="en-GB" sz="900" dirty="0"/>
            </a:p>
          </p:txBody>
        </p:sp>
        <p:sp>
          <p:nvSpPr>
            <p:cNvPr id="70" name="TextBox 69"/>
            <p:cNvSpPr txBox="1"/>
            <p:nvPr/>
          </p:nvSpPr>
          <p:spPr>
            <a:xfrm>
              <a:off x="456450" y="2568868"/>
              <a:ext cx="404368" cy="341730"/>
            </a:xfrm>
            <a:prstGeom prst="rect">
              <a:avLst/>
            </a:prstGeom>
            <a:noFill/>
          </p:spPr>
          <p:txBody>
            <a:bodyPr wrap="none" rtlCol="0">
              <a:spAutoFit/>
            </a:bodyPr>
            <a:lstStyle/>
            <a:p>
              <a:r>
                <a:rPr lang="en-GB" sz="900" dirty="0"/>
                <a:t>s</a:t>
              </a:r>
              <a:r>
                <a:rPr lang="en-GB" sz="900" baseline="-25000" dirty="0"/>
                <a:t>5</a:t>
              </a:r>
              <a:endParaRPr lang="en-GB" sz="900" dirty="0"/>
            </a:p>
          </p:txBody>
        </p:sp>
      </p:grpSp>
      <p:grpSp>
        <p:nvGrpSpPr>
          <p:cNvPr id="94" name="Group 93"/>
          <p:cNvGrpSpPr/>
          <p:nvPr/>
        </p:nvGrpSpPr>
        <p:grpSpPr>
          <a:xfrm>
            <a:off x="1790157" y="3405351"/>
            <a:ext cx="1512302" cy="1442477"/>
            <a:chOff x="1547419" y="5099397"/>
            <a:chExt cx="2421432" cy="2101903"/>
          </a:xfrm>
        </p:grpSpPr>
        <p:pic>
          <p:nvPicPr>
            <p:cNvPr id="95" name="Picture 5"/>
            <p:cNvPicPr>
              <a:picLocks noChangeAspect="1" noChangeArrowheads="1"/>
            </p:cNvPicPr>
            <p:nvPr/>
          </p:nvPicPr>
          <p:blipFill>
            <a:blip r:embed="rId6">
              <a:clrChange>
                <a:clrFrom>
                  <a:srgbClr val="FEFEFE"/>
                </a:clrFrom>
                <a:clrTo>
                  <a:srgbClr val="FEFEFE">
                    <a:alpha val="0"/>
                  </a:srgbClr>
                </a:clrTo>
              </a:clrChang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47419" y="6453110"/>
              <a:ext cx="1240246" cy="74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6"/>
            <p:cNvPicPr>
              <a:picLocks noChangeAspect="1" noChangeArrowheads="1"/>
            </p:cNvPicPr>
            <p:nvPr/>
          </p:nvPicPr>
          <p:blipFill>
            <a:blip r:embed="rId8" cstate="print">
              <a:clrChange>
                <a:clrFrom>
                  <a:srgbClr val="FEFEFE"/>
                </a:clrFrom>
                <a:clrTo>
                  <a:srgbClr val="FEFEFE">
                    <a:alpha val="0"/>
                  </a:srgbClr>
                </a:clrTo>
              </a:clrChang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99584" y="6044678"/>
              <a:ext cx="1120242" cy="5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4"/>
            <p:cNvPicPr>
              <a:picLocks noChangeAspect="1" noChangeArrowheads="1"/>
            </p:cNvPicPr>
            <p:nvPr/>
          </p:nvPicPr>
          <p:blipFill>
            <a:blip r:embed="rId10">
              <a:clrChange>
                <a:clrFrom>
                  <a:srgbClr val="FEFEFE"/>
                </a:clrFrom>
                <a:clrTo>
                  <a:srgbClr val="FEFEFE">
                    <a:alpha val="0"/>
                  </a:srgbClr>
                </a:clrTo>
              </a:clrChange>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03642" y="5313906"/>
              <a:ext cx="670018" cy="4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2"/>
            <p:cNvPicPr>
              <a:picLocks noChangeAspect="1" noChangeArrowheads="1"/>
            </p:cNvPicPr>
            <p:nvPr/>
          </p:nvPicPr>
          <p:blipFill>
            <a:blip r:embed="rId12">
              <a:clrChange>
                <a:clrFrom>
                  <a:srgbClr val="FEFEFE"/>
                </a:clrFrom>
                <a:clrTo>
                  <a:srgbClr val="FEFEFE">
                    <a:alpha val="0"/>
                  </a:srgbClr>
                </a:clrTo>
              </a:clrChange>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55400" y="5650709"/>
              <a:ext cx="1154712" cy="4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14">
              <a:clrChange>
                <a:clrFrom>
                  <a:srgbClr val="FEFEFE"/>
                </a:clrFrom>
                <a:clrTo>
                  <a:srgbClr val="FEFEFE">
                    <a:alpha val="0"/>
                  </a:srgbClr>
                </a:clrTo>
              </a:clrChange>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42521" y="5099398"/>
              <a:ext cx="679522" cy="39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99"/>
            <p:cNvSpPr/>
            <p:nvPr/>
          </p:nvSpPr>
          <p:spPr>
            <a:xfrm>
              <a:off x="1555399" y="5099397"/>
              <a:ext cx="2172842" cy="1988137"/>
            </a:xfrm>
            <a:prstGeom prst="rect">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GB" sz="825"/>
            </a:p>
          </p:txBody>
        </p:sp>
        <p:sp>
          <p:nvSpPr>
            <p:cNvPr id="101" name="TextBox 100"/>
            <p:cNvSpPr txBox="1"/>
            <p:nvPr/>
          </p:nvSpPr>
          <p:spPr>
            <a:xfrm>
              <a:off x="2581175" y="5138590"/>
              <a:ext cx="1281276" cy="319540"/>
            </a:xfrm>
            <a:prstGeom prst="rect">
              <a:avLst/>
            </a:prstGeom>
            <a:noFill/>
          </p:spPr>
          <p:txBody>
            <a:bodyPr wrap="none" rtlCol="0">
              <a:spAutoFit/>
            </a:bodyPr>
            <a:lstStyle/>
            <a:p>
              <a:r>
                <a:rPr lang="en-GB" sz="825" dirty="0"/>
                <a:t>q'(s</a:t>
              </a:r>
              <a:r>
                <a:rPr lang="en-GB" sz="825" baseline="-25000" dirty="0"/>
                <a:t>0</a:t>
              </a:r>
              <a:r>
                <a:rPr lang="en-GB" sz="825" dirty="0"/>
                <a:t>)=q(s</a:t>
              </a:r>
              <a:r>
                <a:rPr lang="en-GB" sz="825" baseline="-25000" dirty="0"/>
                <a:t>0</a:t>
              </a:r>
              <a:r>
                <a:rPr lang="en-GB" sz="825" dirty="0"/>
                <a:t>)-1</a:t>
              </a:r>
            </a:p>
          </p:txBody>
        </p:sp>
        <p:sp>
          <p:nvSpPr>
            <p:cNvPr id="102" name="TextBox 101"/>
            <p:cNvSpPr txBox="1"/>
            <p:nvPr/>
          </p:nvSpPr>
          <p:spPr>
            <a:xfrm>
              <a:off x="2589913" y="5408573"/>
              <a:ext cx="1122143" cy="319540"/>
            </a:xfrm>
            <a:prstGeom prst="rect">
              <a:avLst/>
            </a:prstGeom>
            <a:noFill/>
          </p:spPr>
          <p:txBody>
            <a:bodyPr wrap="none" rtlCol="0">
              <a:spAutoFit/>
            </a:bodyPr>
            <a:lstStyle/>
            <a:p>
              <a:r>
                <a:rPr lang="en-GB" sz="825" dirty="0"/>
                <a:t>q'(s</a:t>
              </a:r>
              <a:r>
                <a:rPr lang="en-GB" sz="825" baseline="-25000" dirty="0"/>
                <a:t>1</a:t>
              </a:r>
              <a:r>
                <a:rPr lang="en-GB" sz="825" dirty="0"/>
                <a:t>)=q(s</a:t>
              </a:r>
              <a:r>
                <a:rPr lang="en-GB" sz="825" baseline="-25000" dirty="0"/>
                <a:t>1</a:t>
              </a:r>
              <a:r>
                <a:rPr lang="en-GB" sz="825" dirty="0"/>
                <a:t>)</a:t>
              </a:r>
            </a:p>
          </p:txBody>
        </p:sp>
        <p:sp>
          <p:nvSpPr>
            <p:cNvPr id="103" name="TextBox 102"/>
            <p:cNvSpPr txBox="1"/>
            <p:nvPr/>
          </p:nvSpPr>
          <p:spPr>
            <a:xfrm>
              <a:off x="2581772" y="5724133"/>
              <a:ext cx="1281276" cy="319540"/>
            </a:xfrm>
            <a:prstGeom prst="rect">
              <a:avLst/>
            </a:prstGeom>
            <a:noFill/>
          </p:spPr>
          <p:txBody>
            <a:bodyPr wrap="none" rtlCol="0">
              <a:spAutoFit/>
            </a:bodyPr>
            <a:lstStyle/>
            <a:p>
              <a:r>
                <a:rPr lang="en-GB" sz="825" dirty="0"/>
                <a:t>q'(s</a:t>
              </a:r>
              <a:r>
                <a:rPr lang="en-GB" sz="825" baseline="-25000" dirty="0"/>
                <a:t>3</a:t>
              </a:r>
              <a:r>
                <a:rPr lang="en-GB" sz="825" dirty="0"/>
                <a:t>)=q(s</a:t>
              </a:r>
              <a:r>
                <a:rPr lang="en-GB" sz="825" baseline="-25000" dirty="0"/>
                <a:t>3</a:t>
              </a:r>
              <a:r>
                <a:rPr lang="en-GB" sz="825" dirty="0"/>
                <a:t>)-1</a:t>
              </a:r>
            </a:p>
          </p:txBody>
        </p:sp>
        <p:sp>
          <p:nvSpPr>
            <p:cNvPr id="104" name="TextBox 103"/>
            <p:cNvSpPr txBox="1"/>
            <p:nvPr/>
          </p:nvSpPr>
          <p:spPr>
            <a:xfrm>
              <a:off x="2581772" y="6165304"/>
              <a:ext cx="1122143" cy="319540"/>
            </a:xfrm>
            <a:prstGeom prst="rect">
              <a:avLst/>
            </a:prstGeom>
            <a:noFill/>
          </p:spPr>
          <p:txBody>
            <a:bodyPr wrap="none" rtlCol="0">
              <a:spAutoFit/>
            </a:bodyPr>
            <a:lstStyle/>
            <a:p>
              <a:r>
                <a:rPr lang="en-GB" sz="825" dirty="0"/>
                <a:t>q'(s</a:t>
              </a:r>
              <a:r>
                <a:rPr lang="en-GB" sz="825" baseline="-25000" dirty="0"/>
                <a:t>6</a:t>
              </a:r>
              <a:r>
                <a:rPr lang="en-GB" sz="825" dirty="0"/>
                <a:t>)=q(s</a:t>
              </a:r>
              <a:r>
                <a:rPr lang="en-GB" sz="825" baseline="-25000" dirty="0"/>
                <a:t>6</a:t>
              </a:r>
              <a:r>
                <a:rPr lang="en-GB" sz="825" dirty="0"/>
                <a:t>)</a:t>
              </a:r>
            </a:p>
          </p:txBody>
        </p:sp>
        <p:sp>
          <p:nvSpPr>
            <p:cNvPr id="105" name="TextBox 104"/>
            <p:cNvSpPr txBox="1"/>
            <p:nvPr/>
          </p:nvSpPr>
          <p:spPr>
            <a:xfrm>
              <a:off x="2600309" y="6754358"/>
              <a:ext cx="1368542" cy="319540"/>
            </a:xfrm>
            <a:prstGeom prst="rect">
              <a:avLst/>
            </a:prstGeom>
            <a:noFill/>
          </p:spPr>
          <p:txBody>
            <a:bodyPr wrap="none" rtlCol="0">
              <a:spAutoFit/>
            </a:bodyPr>
            <a:lstStyle/>
            <a:p>
              <a:r>
                <a:rPr lang="en-GB" sz="825" dirty="0"/>
                <a:t>q’(s</a:t>
              </a:r>
              <a:r>
                <a:rPr lang="en-GB" sz="825" baseline="-25000" dirty="0"/>
                <a:t>4</a:t>
              </a:r>
              <a:r>
                <a:rPr lang="en-GB" sz="825" dirty="0"/>
                <a:t>)=q’(s</a:t>
              </a:r>
              <a:r>
                <a:rPr lang="en-GB" sz="825" baseline="-25000" dirty="0"/>
                <a:t>4</a:t>
              </a:r>
              <a:r>
                <a:rPr lang="en-GB" sz="825" dirty="0"/>
                <a:t>)+1</a:t>
              </a:r>
            </a:p>
          </p:txBody>
        </p:sp>
      </p:grpSp>
      <p:pic>
        <p:nvPicPr>
          <p:cNvPr id="8194"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585496" y="2463844"/>
            <a:ext cx="2407444" cy="42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2" name="Group 141"/>
          <p:cNvGrpSpPr/>
          <p:nvPr/>
        </p:nvGrpSpPr>
        <p:grpSpPr>
          <a:xfrm>
            <a:off x="6007972" y="3403098"/>
            <a:ext cx="1488827" cy="1364403"/>
            <a:chOff x="1547419" y="5099397"/>
            <a:chExt cx="2383845" cy="1988137"/>
          </a:xfrm>
        </p:grpSpPr>
        <p:pic>
          <p:nvPicPr>
            <p:cNvPr id="143" name="Picture 5"/>
            <p:cNvPicPr>
              <a:picLocks noChangeAspect="1" noChangeArrowheads="1"/>
            </p:cNvPicPr>
            <p:nvPr/>
          </p:nvPicPr>
          <p:blipFill rotWithShape="1">
            <a:blip r:embed="rId6">
              <a:clrChange>
                <a:clrFrom>
                  <a:srgbClr val="FEFEFE"/>
                </a:clrFrom>
                <a:clrTo>
                  <a:srgbClr val="FEFEFE">
                    <a:alpha val="0"/>
                  </a:srgbClr>
                </a:clrTo>
              </a:clrChang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b="18600"/>
            <a:stretch/>
          </p:blipFill>
          <p:spPr bwMode="auto">
            <a:xfrm>
              <a:off x="1547419" y="6453110"/>
              <a:ext cx="1240246" cy="60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6"/>
            <p:cNvPicPr>
              <a:picLocks noChangeAspect="1" noChangeArrowheads="1"/>
            </p:cNvPicPr>
            <p:nvPr/>
          </p:nvPicPr>
          <p:blipFill>
            <a:blip r:embed="rId8" cstate="print">
              <a:clrChange>
                <a:clrFrom>
                  <a:srgbClr val="FEFEFE"/>
                </a:clrFrom>
                <a:clrTo>
                  <a:srgbClr val="FEFEFE">
                    <a:alpha val="0"/>
                  </a:srgbClr>
                </a:clrTo>
              </a:clrChang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99584" y="6044678"/>
              <a:ext cx="1120242" cy="5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 name="Picture 4"/>
            <p:cNvPicPr>
              <a:picLocks noChangeAspect="1" noChangeArrowheads="1"/>
            </p:cNvPicPr>
            <p:nvPr/>
          </p:nvPicPr>
          <p:blipFill>
            <a:blip r:embed="rId10">
              <a:clrChange>
                <a:clrFrom>
                  <a:srgbClr val="FEFEFE"/>
                </a:clrFrom>
                <a:clrTo>
                  <a:srgbClr val="FEFEFE">
                    <a:alpha val="0"/>
                  </a:srgbClr>
                </a:clrTo>
              </a:clrChange>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03642" y="5313906"/>
              <a:ext cx="670018" cy="4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2"/>
            <p:cNvPicPr>
              <a:picLocks noChangeAspect="1" noChangeArrowheads="1"/>
            </p:cNvPicPr>
            <p:nvPr/>
          </p:nvPicPr>
          <p:blipFill>
            <a:blip r:embed="rId12">
              <a:clrChange>
                <a:clrFrom>
                  <a:srgbClr val="FEFEFE"/>
                </a:clrFrom>
                <a:clrTo>
                  <a:srgbClr val="FEFEFE">
                    <a:alpha val="0"/>
                  </a:srgbClr>
                </a:clrTo>
              </a:clrChange>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55400" y="5650709"/>
              <a:ext cx="1154712" cy="48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3"/>
            <p:cNvPicPr>
              <a:picLocks noChangeAspect="1" noChangeArrowheads="1"/>
            </p:cNvPicPr>
            <p:nvPr/>
          </p:nvPicPr>
          <p:blipFill>
            <a:blip r:embed="rId14">
              <a:clrChange>
                <a:clrFrom>
                  <a:srgbClr val="FEFEFE"/>
                </a:clrFrom>
                <a:clrTo>
                  <a:srgbClr val="FEFEFE">
                    <a:alpha val="0"/>
                  </a:srgbClr>
                </a:clrTo>
              </a:clrChange>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42521" y="5099398"/>
              <a:ext cx="679522" cy="39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Rectangle 147"/>
            <p:cNvSpPr/>
            <p:nvPr/>
          </p:nvSpPr>
          <p:spPr>
            <a:xfrm>
              <a:off x="1555399" y="5099397"/>
              <a:ext cx="2294856" cy="1988137"/>
            </a:xfrm>
            <a:prstGeom prst="rect">
              <a:avLst/>
            </a:prstGeom>
            <a:noFill/>
            <a:ln w="25400"/>
          </p:spPr>
          <p:style>
            <a:lnRef idx="2">
              <a:schemeClr val="dk1"/>
            </a:lnRef>
            <a:fillRef idx="1">
              <a:schemeClr val="lt1"/>
            </a:fillRef>
            <a:effectRef idx="0">
              <a:schemeClr val="dk1"/>
            </a:effectRef>
            <a:fontRef idx="minor">
              <a:schemeClr val="dk1"/>
            </a:fontRef>
          </p:style>
          <p:txBody>
            <a:bodyPr rtlCol="0" anchor="ctr"/>
            <a:lstStyle/>
            <a:p>
              <a:pPr algn="ctr"/>
              <a:endParaRPr lang="en-GB" sz="825"/>
            </a:p>
          </p:txBody>
        </p:sp>
        <p:sp>
          <p:nvSpPr>
            <p:cNvPr id="149" name="TextBox 148"/>
            <p:cNvSpPr txBox="1"/>
            <p:nvPr/>
          </p:nvSpPr>
          <p:spPr>
            <a:xfrm>
              <a:off x="2581175" y="5138590"/>
              <a:ext cx="1160643" cy="319539"/>
            </a:xfrm>
            <a:prstGeom prst="rect">
              <a:avLst/>
            </a:prstGeom>
            <a:noFill/>
          </p:spPr>
          <p:txBody>
            <a:bodyPr wrap="none" rtlCol="0">
              <a:spAutoFit/>
            </a:bodyPr>
            <a:lstStyle/>
            <a:p>
              <a:r>
                <a:rPr lang="en-GB" sz="825" dirty="0"/>
                <a:t>q‘’(s</a:t>
              </a:r>
              <a:r>
                <a:rPr lang="en-GB" sz="825" baseline="-25000" dirty="0"/>
                <a:t>0</a:t>
              </a:r>
              <a:r>
                <a:rPr lang="en-GB" sz="825" dirty="0"/>
                <a:t>)=q(s</a:t>
              </a:r>
              <a:r>
                <a:rPr lang="en-GB" sz="825" baseline="-25000" dirty="0"/>
                <a:t>0</a:t>
              </a:r>
              <a:r>
                <a:rPr lang="en-GB" sz="825" dirty="0"/>
                <a:t>)</a:t>
              </a:r>
            </a:p>
          </p:txBody>
        </p:sp>
        <p:sp>
          <p:nvSpPr>
            <p:cNvPr id="150" name="TextBox 149"/>
            <p:cNvSpPr txBox="1"/>
            <p:nvPr/>
          </p:nvSpPr>
          <p:spPr>
            <a:xfrm>
              <a:off x="2589914" y="5408573"/>
              <a:ext cx="1319777" cy="319539"/>
            </a:xfrm>
            <a:prstGeom prst="rect">
              <a:avLst/>
            </a:prstGeom>
            <a:noFill/>
          </p:spPr>
          <p:txBody>
            <a:bodyPr wrap="none" rtlCol="0">
              <a:spAutoFit/>
            </a:bodyPr>
            <a:lstStyle/>
            <a:p>
              <a:r>
                <a:rPr lang="en-GB" sz="825" dirty="0"/>
                <a:t>q‘’(s</a:t>
              </a:r>
              <a:r>
                <a:rPr lang="en-GB" sz="825" baseline="-25000" dirty="0"/>
                <a:t>1</a:t>
              </a:r>
              <a:r>
                <a:rPr lang="en-GB" sz="825" dirty="0"/>
                <a:t>)=q(s</a:t>
              </a:r>
              <a:r>
                <a:rPr lang="en-GB" sz="825" baseline="-25000" dirty="0"/>
                <a:t>1</a:t>
              </a:r>
              <a:r>
                <a:rPr lang="en-GB" sz="825" dirty="0"/>
                <a:t>)-1</a:t>
              </a:r>
            </a:p>
          </p:txBody>
        </p:sp>
        <p:sp>
          <p:nvSpPr>
            <p:cNvPr id="151" name="TextBox 150"/>
            <p:cNvSpPr txBox="1"/>
            <p:nvPr/>
          </p:nvSpPr>
          <p:spPr>
            <a:xfrm>
              <a:off x="2581772" y="5724133"/>
              <a:ext cx="1319777" cy="319539"/>
            </a:xfrm>
            <a:prstGeom prst="rect">
              <a:avLst/>
            </a:prstGeom>
            <a:noFill/>
          </p:spPr>
          <p:txBody>
            <a:bodyPr wrap="none" rtlCol="0">
              <a:spAutoFit/>
            </a:bodyPr>
            <a:lstStyle/>
            <a:p>
              <a:r>
                <a:rPr lang="en-GB" sz="825" dirty="0"/>
                <a:t>q‘’(s</a:t>
              </a:r>
              <a:r>
                <a:rPr lang="en-GB" sz="825" baseline="-25000" dirty="0"/>
                <a:t>3</a:t>
              </a:r>
              <a:r>
                <a:rPr lang="en-GB" sz="825" dirty="0"/>
                <a:t>)=q(s</a:t>
              </a:r>
              <a:r>
                <a:rPr lang="en-GB" sz="825" baseline="-25000" dirty="0"/>
                <a:t>3</a:t>
              </a:r>
              <a:r>
                <a:rPr lang="en-GB" sz="825" dirty="0"/>
                <a:t>)-1</a:t>
              </a:r>
            </a:p>
          </p:txBody>
        </p:sp>
        <p:sp>
          <p:nvSpPr>
            <p:cNvPr id="152" name="TextBox 151"/>
            <p:cNvSpPr txBox="1"/>
            <p:nvPr/>
          </p:nvSpPr>
          <p:spPr>
            <a:xfrm>
              <a:off x="2562722" y="6165304"/>
              <a:ext cx="1368542" cy="319539"/>
            </a:xfrm>
            <a:prstGeom prst="rect">
              <a:avLst/>
            </a:prstGeom>
            <a:noFill/>
          </p:spPr>
          <p:txBody>
            <a:bodyPr wrap="none" rtlCol="0">
              <a:spAutoFit/>
            </a:bodyPr>
            <a:lstStyle/>
            <a:p>
              <a:r>
                <a:rPr lang="en-GB" sz="825" dirty="0"/>
                <a:t>q‘’(s</a:t>
              </a:r>
              <a:r>
                <a:rPr lang="en-GB" sz="825" baseline="-25000" dirty="0"/>
                <a:t>6</a:t>
              </a:r>
              <a:r>
                <a:rPr lang="en-GB" sz="825" dirty="0"/>
                <a:t>)=q(s</a:t>
              </a:r>
              <a:r>
                <a:rPr lang="en-GB" sz="825" baseline="-25000" dirty="0"/>
                <a:t>6</a:t>
              </a:r>
              <a:r>
                <a:rPr lang="en-GB" sz="825" dirty="0"/>
                <a:t>)+1</a:t>
              </a:r>
            </a:p>
          </p:txBody>
        </p:sp>
        <p:sp>
          <p:nvSpPr>
            <p:cNvPr id="153" name="TextBox 152"/>
            <p:cNvSpPr txBox="1"/>
            <p:nvPr/>
          </p:nvSpPr>
          <p:spPr>
            <a:xfrm>
              <a:off x="2600311" y="6754359"/>
              <a:ext cx="1199143" cy="319539"/>
            </a:xfrm>
            <a:prstGeom prst="rect">
              <a:avLst/>
            </a:prstGeom>
            <a:noFill/>
          </p:spPr>
          <p:txBody>
            <a:bodyPr wrap="none" rtlCol="0">
              <a:spAutoFit/>
            </a:bodyPr>
            <a:lstStyle/>
            <a:p>
              <a:r>
                <a:rPr lang="en-GB" sz="825" dirty="0"/>
                <a:t>q’’(s</a:t>
              </a:r>
              <a:r>
                <a:rPr lang="en-GB" sz="825" baseline="-25000" dirty="0"/>
                <a:t>4</a:t>
              </a:r>
              <a:r>
                <a:rPr lang="en-GB" sz="825" dirty="0"/>
                <a:t>)=q’(s</a:t>
              </a:r>
              <a:r>
                <a:rPr lang="en-GB" sz="825" baseline="-25000" dirty="0"/>
                <a:t>4</a:t>
              </a:r>
              <a:r>
                <a:rPr lang="en-GB" sz="825" dirty="0"/>
                <a:t>)</a:t>
              </a:r>
            </a:p>
          </p:txBody>
        </p:sp>
      </p:grpSp>
      <p:cxnSp>
        <p:nvCxnSpPr>
          <p:cNvPr id="154" name="Straight Arrow Connector 153"/>
          <p:cNvCxnSpPr>
            <a:stCxn id="100" idx="3"/>
            <a:endCxn id="46" idx="1"/>
          </p:cNvCxnSpPr>
          <p:nvPr/>
        </p:nvCxnSpPr>
        <p:spPr>
          <a:xfrm flipV="1">
            <a:off x="3152186" y="4086189"/>
            <a:ext cx="856264" cy="1363"/>
          </a:xfrm>
          <a:prstGeom prst="straightConnector1">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46" idx="3"/>
            <a:endCxn id="148" idx="1"/>
          </p:cNvCxnSpPr>
          <p:nvPr/>
        </p:nvCxnSpPr>
        <p:spPr>
          <a:xfrm flipV="1">
            <a:off x="4973673" y="4085299"/>
            <a:ext cx="1039283" cy="890"/>
          </a:xfrm>
          <a:prstGeom prst="straightConnector1">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3449119" y="3831598"/>
            <a:ext cx="279244" cy="253916"/>
          </a:xfrm>
          <a:prstGeom prst="rect">
            <a:avLst/>
          </a:prstGeom>
          <a:noFill/>
        </p:spPr>
        <p:txBody>
          <a:bodyPr wrap="none" rtlCol="0">
            <a:spAutoFit/>
          </a:bodyPr>
          <a:lstStyle/>
          <a:p>
            <a:r>
              <a:rPr lang="en-GB" sz="1050" dirty="0"/>
              <a:t>r</a:t>
            </a:r>
            <a:r>
              <a:rPr lang="en-GB" sz="1050" baseline="-25000" dirty="0"/>
              <a:t>0</a:t>
            </a:r>
            <a:endParaRPr lang="en-GB" sz="1050" dirty="0"/>
          </a:p>
        </p:txBody>
      </p:sp>
      <p:sp>
        <p:nvSpPr>
          <p:cNvPr id="167" name="TextBox 166"/>
          <p:cNvSpPr txBox="1"/>
          <p:nvPr/>
        </p:nvSpPr>
        <p:spPr>
          <a:xfrm>
            <a:off x="3453118" y="4049056"/>
            <a:ext cx="279244" cy="253916"/>
          </a:xfrm>
          <a:prstGeom prst="rect">
            <a:avLst/>
          </a:prstGeom>
          <a:noFill/>
        </p:spPr>
        <p:txBody>
          <a:bodyPr wrap="none" rtlCol="0">
            <a:spAutoFit/>
          </a:bodyPr>
          <a:lstStyle/>
          <a:p>
            <a:r>
              <a:rPr lang="en-GB" sz="1050" dirty="0"/>
              <a:t>r</a:t>
            </a:r>
            <a:r>
              <a:rPr lang="en-GB" sz="1050" baseline="-25000" dirty="0"/>
              <a:t>1</a:t>
            </a:r>
            <a:endParaRPr lang="en-GB" sz="1050" dirty="0"/>
          </a:p>
        </p:txBody>
      </p:sp>
      <p:sp>
        <p:nvSpPr>
          <p:cNvPr id="168" name="TextBox 167"/>
          <p:cNvSpPr txBox="1"/>
          <p:nvPr/>
        </p:nvSpPr>
        <p:spPr>
          <a:xfrm>
            <a:off x="5313146" y="3840001"/>
            <a:ext cx="279244" cy="253916"/>
          </a:xfrm>
          <a:prstGeom prst="rect">
            <a:avLst/>
          </a:prstGeom>
          <a:noFill/>
        </p:spPr>
        <p:txBody>
          <a:bodyPr wrap="none" rtlCol="0">
            <a:spAutoFit/>
          </a:bodyPr>
          <a:lstStyle/>
          <a:p>
            <a:r>
              <a:rPr lang="en-GB" sz="1050" dirty="0"/>
              <a:t>r</a:t>
            </a:r>
            <a:r>
              <a:rPr lang="en-GB" sz="1050" baseline="-25000" dirty="0"/>
              <a:t>2</a:t>
            </a:r>
            <a:endParaRPr lang="en-GB" sz="1050" dirty="0"/>
          </a:p>
        </p:txBody>
      </p:sp>
      <p:sp>
        <p:nvSpPr>
          <p:cNvPr id="169" name="TextBox 168"/>
          <p:cNvSpPr txBox="1"/>
          <p:nvPr/>
        </p:nvSpPr>
        <p:spPr>
          <a:xfrm>
            <a:off x="5314066" y="4041009"/>
            <a:ext cx="279244" cy="253916"/>
          </a:xfrm>
          <a:prstGeom prst="rect">
            <a:avLst/>
          </a:prstGeom>
          <a:noFill/>
        </p:spPr>
        <p:txBody>
          <a:bodyPr wrap="none" rtlCol="0">
            <a:spAutoFit/>
          </a:bodyPr>
          <a:lstStyle/>
          <a:p>
            <a:r>
              <a:rPr lang="en-GB" sz="1050" dirty="0"/>
              <a:t>r</a:t>
            </a:r>
            <a:r>
              <a:rPr lang="en-GB" sz="1050" baseline="-25000" dirty="0"/>
              <a:t>3</a:t>
            </a:r>
            <a:endParaRPr lang="en-GB" sz="1050" dirty="0"/>
          </a:p>
        </p:txBody>
      </p:sp>
      <p:sp>
        <p:nvSpPr>
          <p:cNvPr id="177" name="TextBox 176"/>
          <p:cNvSpPr txBox="1"/>
          <p:nvPr/>
        </p:nvSpPr>
        <p:spPr>
          <a:xfrm>
            <a:off x="4390763" y="4742238"/>
            <a:ext cx="263214" cy="253916"/>
          </a:xfrm>
          <a:prstGeom prst="rect">
            <a:avLst/>
          </a:prstGeom>
          <a:noFill/>
        </p:spPr>
        <p:txBody>
          <a:bodyPr wrap="none" rtlCol="0">
            <a:spAutoFit/>
          </a:bodyPr>
          <a:lstStyle/>
          <a:p>
            <a:r>
              <a:rPr lang="en-GB" sz="1050" dirty="0"/>
              <a:t>q</a:t>
            </a:r>
          </a:p>
        </p:txBody>
      </p:sp>
      <p:sp>
        <p:nvSpPr>
          <p:cNvPr id="178" name="TextBox 177"/>
          <p:cNvSpPr txBox="1"/>
          <p:nvPr/>
        </p:nvSpPr>
        <p:spPr>
          <a:xfrm>
            <a:off x="2363125" y="4742203"/>
            <a:ext cx="293670" cy="253916"/>
          </a:xfrm>
          <a:prstGeom prst="rect">
            <a:avLst/>
          </a:prstGeom>
          <a:noFill/>
        </p:spPr>
        <p:txBody>
          <a:bodyPr wrap="none" rtlCol="0">
            <a:spAutoFit/>
          </a:bodyPr>
          <a:lstStyle/>
          <a:p>
            <a:r>
              <a:rPr lang="en-GB" sz="1050" dirty="0"/>
              <a:t>q'</a:t>
            </a:r>
          </a:p>
        </p:txBody>
      </p:sp>
      <p:sp>
        <p:nvSpPr>
          <p:cNvPr id="179" name="TextBox 178"/>
          <p:cNvSpPr txBox="1"/>
          <p:nvPr/>
        </p:nvSpPr>
        <p:spPr>
          <a:xfrm>
            <a:off x="6632678" y="4742238"/>
            <a:ext cx="324128" cy="253916"/>
          </a:xfrm>
          <a:prstGeom prst="rect">
            <a:avLst/>
          </a:prstGeom>
          <a:noFill/>
        </p:spPr>
        <p:txBody>
          <a:bodyPr wrap="none" rtlCol="0">
            <a:spAutoFit/>
          </a:bodyPr>
          <a:lstStyle/>
          <a:p>
            <a:r>
              <a:rPr lang="en-GB" sz="1050" dirty="0"/>
              <a:t>q‘’</a:t>
            </a:r>
          </a:p>
        </p:txBody>
      </p:sp>
      <p:pic>
        <p:nvPicPr>
          <p:cNvPr id="6" name="Picture 5"/>
          <p:cNvPicPr>
            <a:picLocks noChangeAspect="1"/>
          </p:cNvPicPr>
          <p:nvPr/>
        </p:nvPicPr>
        <p:blipFill>
          <a:blip r:embed="rId33"/>
          <a:stretch>
            <a:fillRect/>
          </a:stretch>
        </p:blipFill>
        <p:spPr>
          <a:xfrm>
            <a:off x="2115081" y="2485144"/>
            <a:ext cx="765325" cy="272502"/>
          </a:xfrm>
          <a:prstGeom prst="rect">
            <a:avLst/>
          </a:prstGeom>
        </p:spPr>
      </p:pic>
      <p:sp>
        <p:nvSpPr>
          <p:cNvPr id="7" name="TextBox 6"/>
          <p:cNvSpPr txBox="1"/>
          <p:nvPr/>
        </p:nvSpPr>
        <p:spPr>
          <a:xfrm>
            <a:off x="2910055" y="2480627"/>
            <a:ext cx="309700" cy="253916"/>
          </a:xfrm>
          <a:prstGeom prst="rect">
            <a:avLst/>
          </a:prstGeom>
          <a:noFill/>
        </p:spPr>
        <p:txBody>
          <a:bodyPr wrap="none" rtlCol="0">
            <a:spAutoFit/>
          </a:bodyPr>
          <a:lstStyle/>
          <a:p>
            <a:r>
              <a:rPr lang="en-GB" sz="1050" dirty="0"/>
              <a:t>or</a:t>
            </a:r>
          </a:p>
        </p:txBody>
      </p:sp>
      <p:pic>
        <p:nvPicPr>
          <p:cNvPr id="8" name="Picture 7"/>
          <p:cNvPicPr>
            <a:picLocks noChangeAspect="1"/>
          </p:cNvPicPr>
          <p:nvPr/>
        </p:nvPicPr>
        <p:blipFill>
          <a:blip r:embed="rId34"/>
          <a:stretch>
            <a:fillRect/>
          </a:stretch>
        </p:blipFill>
        <p:spPr>
          <a:xfrm>
            <a:off x="3272387" y="2466617"/>
            <a:ext cx="669179" cy="293500"/>
          </a:xfrm>
          <a:prstGeom prst="rect">
            <a:avLst/>
          </a:prstGeom>
        </p:spPr>
      </p:pic>
      <p:sp>
        <p:nvSpPr>
          <p:cNvPr id="107" name="TextBox 106"/>
          <p:cNvSpPr txBox="1"/>
          <p:nvPr/>
        </p:nvSpPr>
        <p:spPr>
          <a:xfrm>
            <a:off x="2722976" y="1819492"/>
            <a:ext cx="244229" cy="369332"/>
          </a:xfrm>
          <a:prstGeom prst="rect">
            <a:avLst/>
          </a:prstGeom>
          <a:noFill/>
        </p:spPr>
        <p:txBody>
          <a:bodyPr wrap="square" rtlCol="0">
            <a:spAutoFit/>
          </a:bodyPr>
          <a:lstStyle/>
          <a:p>
            <a:r>
              <a:rPr lang="en-GB" sz="900" dirty="0"/>
              <a:t>s</a:t>
            </a:r>
            <a:r>
              <a:rPr lang="en-GB" sz="900" baseline="-25000" dirty="0"/>
              <a:t>6</a:t>
            </a:r>
            <a:endParaRPr lang="en-GB" sz="900" dirty="0"/>
          </a:p>
        </p:txBody>
      </p:sp>
    </p:spTree>
    <p:extLst>
      <p:ext uri="{BB962C8B-B14F-4D97-AF65-F5344CB8AC3E}">
        <p14:creationId xmlns:p14="http://schemas.microsoft.com/office/powerpoint/2010/main" val="14376814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Abstractions and Approximations</a:t>
            </a:r>
            <a:endParaRPr lang="en-GB" dirty="0"/>
          </a:p>
        </p:txBody>
      </p:sp>
      <p:sp>
        <p:nvSpPr>
          <p:cNvPr id="3" name="Text Placeholder 2"/>
          <p:cNvSpPr>
            <a:spLocks noGrp="1"/>
          </p:cNvSpPr>
          <p:nvPr>
            <p:ph type="body" sz="quarter" idx="10"/>
          </p:nvPr>
        </p:nvSpPr>
        <p:spPr>
          <a:xfrm>
            <a:off x="389436" y="1085849"/>
            <a:ext cx="8363938" cy="2446824"/>
          </a:xfrm>
        </p:spPr>
        <p:txBody>
          <a:bodyPr/>
          <a:lstStyle/>
          <a:p>
            <a:r>
              <a:rPr lang="en-GB" dirty="0" smtClean="0"/>
              <a:t>Finite state space</a:t>
            </a:r>
          </a:p>
          <a:p>
            <a:r>
              <a:rPr lang="en-GB" dirty="0" smtClean="0"/>
              <a:t>Time (continuous vs. discrete)</a:t>
            </a:r>
          </a:p>
          <a:p>
            <a:r>
              <a:rPr lang="en-GB" dirty="0" smtClean="0"/>
              <a:t>Probabilities</a:t>
            </a:r>
          </a:p>
          <a:p>
            <a:r>
              <a:rPr lang="en-GB" dirty="0" smtClean="0"/>
              <a:t>Environment assumptions</a:t>
            </a:r>
          </a:p>
          <a:p>
            <a:r>
              <a:rPr lang="en-GB" dirty="0" smtClean="0"/>
              <a:t>Bounded analysis	</a:t>
            </a:r>
          </a:p>
        </p:txBody>
      </p:sp>
    </p:spTree>
    <p:extLst>
      <p:ext uri="{BB962C8B-B14F-4D97-AF65-F5344CB8AC3E}">
        <p14:creationId xmlns:p14="http://schemas.microsoft.com/office/powerpoint/2010/main" val="178213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Invariants</a:t>
            </a:r>
            <a:endParaRPr lang="en-GB" dirty="0"/>
          </a:p>
        </p:txBody>
      </p:sp>
      <p:sp>
        <p:nvSpPr>
          <p:cNvPr id="3" name="Text Placeholder 2"/>
          <p:cNvSpPr>
            <a:spLocks noGrp="1"/>
          </p:cNvSpPr>
          <p:nvPr>
            <p:ph type="body" sz="quarter" idx="10"/>
          </p:nvPr>
        </p:nvSpPr>
        <p:spPr>
          <a:xfrm>
            <a:off x="389436" y="1085849"/>
            <a:ext cx="8363938" cy="2243691"/>
          </a:xfrm>
        </p:spPr>
        <p:txBody>
          <a:bodyPr/>
          <a:lstStyle/>
          <a:p>
            <a:r>
              <a:rPr lang="en-GB" dirty="0" smtClean="0"/>
              <a:t>Laws of Physics, Chemistry, etc.</a:t>
            </a:r>
          </a:p>
          <a:p>
            <a:r>
              <a:rPr lang="en-GB" dirty="0" smtClean="0"/>
              <a:t>State invariants</a:t>
            </a:r>
          </a:p>
          <a:p>
            <a:r>
              <a:rPr lang="en-GB" dirty="0" smtClean="0"/>
              <a:t>Transition invariants</a:t>
            </a:r>
          </a:p>
          <a:p>
            <a:r>
              <a:rPr lang="en-GB" dirty="0" smtClean="0"/>
              <a:t>Especially: Mass Conservation</a:t>
            </a:r>
          </a:p>
          <a:p>
            <a:pPr lvl="1"/>
            <a:r>
              <a:rPr lang="en-GB" dirty="0" smtClean="0"/>
              <a:t>E.g., DNA is not created out of thin air and does not vanish</a:t>
            </a:r>
          </a:p>
        </p:txBody>
      </p:sp>
    </p:spTree>
    <p:extLst>
      <p:ext uri="{BB962C8B-B14F-4D97-AF65-F5344CB8AC3E}">
        <p14:creationId xmlns:p14="http://schemas.microsoft.com/office/powerpoint/2010/main" val="128432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Transducer</a:t>
            </a:r>
            <a:endParaRPr lang="en-GB" dirty="0"/>
          </a:p>
        </p:txBody>
      </p:sp>
      <p:sp>
        <p:nvSpPr>
          <p:cNvPr id="4" name="Rectangle 3"/>
          <p:cNvSpPr/>
          <p:nvPr/>
        </p:nvSpPr>
        <p:spPr bwMode="auto">
          <a:xfrm>
            <a:off x="3619934" y="1878227"/>
            <a:ext cx="1902941" cy="18535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 name="Straight Arrow Connector 5"/>
          <p:cNvCxnSpPr>
            <a:endCxn id="4" idx="1"/>
          </p:cNvCxnSpPr>
          <p:nvPr/>
        </p:nvCxnSpPr>
        <p:spPr>
          <a:xfrm>
            <a:off x="2520778" y="2804984"/>
            <a:ext cx="1099156" cy="0"/>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22875" y="2804984"/>
            <a:ext cx="1099156" cy="0"/>
          </a:xfrm>
          <a:prstGeom prst="straightConnector1">
            <a:avLst/>
          </a:prstGeom>
          <a:ln w="317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77516" y="2589540"/>
            <a:ext cx="45719" cy="430887"/>
          </a:xfrm>
          <a:prstGeom prst="rect">
            <a:avLst/>
          </a:prstGeom>
          <a:noFill/>
        </p:spPr>
        <p:txBody>
          <a:bodyPr wrap="square" lIns="0" tIns="0" rIns="0" bIns="0" rtlCol="0">
            <a:spAutoFit/>
          </a:bodyPr>
          <a:lstStyle/>
          <a:p>
            <a:r>
              <a:rPr lang="en-US" sz="2800" dirty="0" smtClean="0">
                <a:gradFill>
                  <a:gsLst>
                    <a:gs pos="2917">
                      <a:schemeClr val="tx1"/>
                    </a:gs>
                    <a:gs pos="30000">
                      <a:schemeClr val="tx1"/>
                    </a:gs>
                  </a:gsLst>
                  <a:lin ang="5400000" scaled="0"/>
                </a:gradFill>
              </a:rPr>
              <a:t>T</a:t>
            </a:r>
          </a:p>
        </p:txBody>
      </p:sp>
      <p:sp>
        <p:nvSpPr>
          <p:cNvPr id="10" name="TextBox 9"/>
          <p:cNvSpPr txBox="1"/>
          <p:nvPr/>
        </p:nvSpPr>
        <p:spPr>
          <a:xfrm>
            <a:off x="2162432" y="2589540"/>
            <a:ext cx="230832" cy="430887"/>
          </a:xfrm>
          <a:prstGeom prst="rect">
            <a:avLst/>
          </a:prstGeom>
          <a:noFill/>
        </p:spPr>
        <p:txBody>
          <a:bodyPr wrap="none" lIns="0" tIns="0" rIns="0" bIns="0" rtlCol="0">
            <a:spAutoFit/>
          </a:bodyPr>
          <a:lstStyle/>
          <a:p>
            <a:r>
              <a:rPr lang="en-US" sz="2800" dirty="0" smtClean="0">
                <a:gradFill>
                  <a:gsLst>
                    <a:gs pos="2917">
                      <a:schemeClr val="tx1"/>
                    </a:gs>
                    <a:gs pos="30000">
                      <a:schemeClr val="tx1"/>
                    </a:gs>
                  </a:gsLst>
                  <a:lin ang="5400000" scaled="0"/>
                </a:gradFill>
              </a:rPr>
              <a:t>A</a:t>
            </a:r>
          </a:p>
        </p:txBody>
      </p:sp>
      <p:sp>
        <p:nvSpPr>
          <p:cNvPr id="11" name="TextBox 10"/>
          <p:cNvSpPr txBox="1"/>
          <p:nvPr/>
        </p:nvSpPr>
        <p:spPr>
          <a:xfrm>
            <a:off x="6733241" y="2589540"/>
            <a:ext cx="205184" cy="430887"/>
          </a:xfrm>
          <a:prstGeom prst="rect">
            <a:avLst/>
          </a:prstGeom>
          <a:noFill/>
        </p:spPr>
        <p:txBody>
          <a:bodyPr wrap="none" lIns="0" tIns="0" rIns="0" bIns="0" rtlCol="0">
            <a:spAutoFit/>
          </a:bodyPr>
          <a:lstStyle/>
          <a:p>
            <a:r>
              <a:rPr lang="en-US" sz="2800" dirty="0" smtClean="0">
                <a:gradFill>
                  <a:gsLst>
                    <a:gs pos="2917">
                      <a:schemeClr val="tx1"/>
                    </a:gs>
                    <a:gs pos="30000">
                      <a:schemeClr val="tx1"/>
                    </a:gs>
                  </a:gsLst>
                  <a:lin ang="5400000" scaled="0"/>
                </a:gradFill>
              </a:rPr>
              <a:t>B</a:t>
            </a:r>
          </a:p>
        </p:txBody>
      </p:sp>
    </p:spTree>
    <p:extLst>
      <p:ext uri="{BB962C8B-B14F-4D97-AF65-F5344CB8AC3E}">
        <p14:creationId xmlns:p14="http://schemas.microsoft.com/office/powerpoint/2010/main" val="2572821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Exposing Biology to the Formal Methods Community and Vice Versa</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972" y="1445133"/>
            <a:ext cx="882821" cy="60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634" y="1445977"/>
            <a:ext cx="899909" cy="60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1850" y="1445977"/>
            <a:ext cx="970552" cy="60943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233190" y="1188463"/>
            <a:ext cx="969240" cy="323165"/>
          </a:xfrm>
          <a:prstGeom prst="rect">
            <a:avLst/>
          </a:prstGeom>
        </p:spPr>
        <p:txBody>
          <a:bodyPr wrap="none">
            <a:spAutoFit/>
          </a:bodyPr>
          <a:lstStyle/>
          <a:p>
            <a:pPr defTabSz="685800"/>
            <a:r>
              <a:rPr lang="en-GB" sz="1500" dirty="0" err="1">
                <a:solidFill>
                  <a:prstClr val="black"/>
                </a:solidFill>
                <a:latin typeface="Segoe UI" pitchFamily="34" charset="0"/>
                <a:ea typeface="Segoe UI" pitchFamily="34" charset="0"/>
                <a:cs typeface="Segoe UI" pitchFamily="34" charset="0"/>
              </a:rPr>
              <a:t>Biocharts</a:t>
            </a:r>
            <a:endParaRPr lang="en-GB" sz="1500" dirty="0">
              <a:solidFill>
                <a:prstClr val="black"/>
              </a:solidFill>
              <a:latin typeface="Segoe UI" pitchFamily="34" charset="0"/>
              <a:ea typeface="Segoe UI" pitchFamily="34" charset="0"/>
              <a:cs typeface="Segoe UI" pitchFamily="34" charset="0"/>
            </a:endParaRPr>
          </a:p>
        </p:txBody>
      </p:sp>
      <p:sp>
        <p:nvSpPr>
          <p:cNvPr id="8" name="Rectangle 7"/>
          <p:cNvSpPr/>
          <p:nvPr/>
        </p:nvSpPr>
        <p:spPr>
          <a:xfrm>
            <a:off x="2470189" y="1194844"/>
            <a:ext cx="532518" cy="323165"/>
          </a:xfrm>
          <a:prstGeom prst="rect">
            <a:avLst/>
          </a:prstGeom>
        </p:spPr>
        <p:txBody>
          <a:bodyPr wrap="none">
            <a:spAutoFit/>
          </a:bodyPr>
          <a:lstStyle/>
          <a:p>
            <a:pPr defTabSz="685800"/>
            <a:r>
              <a:rPr lang="en-GB" sz="1500" dirty="0">
                <a:solidFill>
                  <a:prstClr val="black"/>
                </a:solidFill>
                <a:latin typeface="Segoe UI" pitchFamily="34" charset="0"/>
                <a:ea typeface="Segoe UI" pitchFamily="34" charset="0"/>
                <a:cs typeface="Segoe UI" pitchFamily="34" charset="0"/>
              </a:rPr>
              <a:t>GEC</a:t>
            </a:r>
          </a:p>
        </p:txBody>
      </p:sp>
      <p:sp>
        <p:nvSpPr>
          <p:cNvPr id="9" name="Rectangle 8"/>
          <p:cNvSpPr/>
          <p:nvPr/>
        </p:nvSpPr>
        <p:spPr>
          <a:xfrm>
            <a:off x="1472791" y="1194844"/>
            <a:ext cx="556563" cy="323165"/>
          </a:xfrm>
          <a:prstGeom prst="rect">
            <a:avLst/>
          </a:prstGeom>
        </p:spPr>
        <p:txBody>
          <a:bodyPr wrap="none">
            <a:spAutoFit/>
          </a:bodyPr>
          <a:lstStyle/>
          <a:p>
            <a:pPr defTabSz="685800"/>
            <a:r>
              <a:rPr lang="en-GB" sz="1500" dirty="0">
                <a:solidFill>
                  <a:prstClr val="black"/>
                </a:solidFill>
                <a:latin typeface="Segoe UI" pitchFamily="34" charset="0"/>
                <a:ea typeface="Segoe UI" pitchFamily="34" charset="0"/>
                <a:cs typeface="Segoe UI" pitchFamily="34" charset="0"/>
              </a:rPr>
              <a:t>DSD</a:t>
            </a:r>
          </a:p>
        </p:txBody>
      </p:sp>
      <p:cxnSp>
        <p:nvCxnSpPr>
          <p:cNvPr id="10" name="Elbow Connector 9"/>
          <p:cNvCxnSpPr>
            <a:stCxn id="5" idx="2"/>
            <a:endCxn id="16" idx="0"/>
          </p:cNvCxnSpPr>
          <p:nvPr/>
        </p:nvCxnSpPr>
        <p:spPr>
          <a:xfrm rot="16200000" flipH="1">
            <a:off x="2241904" y="1541094"/>
            <a:ext cx="465632" cy="1494262"/>
          </a:xfrm>
          <a:prstGeom prst="bentConnector3">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 idx="2"/>
            <a:endCxn id="16" idx="0"/>
          </p:cNvCxnSpPr>
          <p:nvPr/>
        </p:nvCxnSpPr>
        <p:spPr>
          <a:xfrm rot="16200000" flipH="1">
            <a:off x="2728879" y="2028069"/>
            <a:ext cx="466476" cy="519468"/>
          </a:xfrm>
          <a:prstGeom prst="bentConnector3">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2"/>
            <a:endCxn id="16" idx="0"/>
          </p:cNvCxnSpPr>
          <p:nvPr/>
        </p:nvCxnSpPr>
        <p:spPr>
          <a:xfrm rot="5400000">
            <a:off x="3231673" y="2045588"/>
            <a:ext cx="465632" cy="485275"/>
          </a:xfrm>
          <a:prstGeom prst="bentConnector3">
            <a:avLst>
              <a:gd name="adj1" fmla="val 50000"/>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5885" y="1437624"/>
            <a:ext cx="1026637" cy="616940"/>
          </a:xfrm>
          <a:prstGeom prst="rect">
            <a:avLst/>
          </a:prstGeom>
          <a:solidFill>
            <a:srgbClr val="FFFFFF">
              <a:shade val="85000"/>
            </a:srgbClr>
          </a:solidFill>
          <a:ln w="0" cap="sq">
            <a:solidFill>
              <a:srgbClr val="FFFFFF"/>
            </a:solidFill>
            <a:miter lim="800000"/>
          </a:ln>
          <a:effectLst/>
          <a:extLst/>
        </p:spPr>
      </p:pic>
      <p:sp>
        <p:nvSpPr>
          <p:cNvPr id="14" name="Rectangle 13"/>
          <p:cNvSpPr/>
          <p:nvPr/>
        </p:nvSpPr>
        <p:spPr>
          <a:xfrm>
            <a:off x="4470837" y="1194844"/>
            <a:ext cx="662617" cy="323165"/>
          </a:xfrm>
          <a:prstGeom prst="rect">
            <a:avLst/>
          </a:prstGeom>
        </p:spPr>
        <p:txBody>
          <a:bodyPr wrap="none">
            <a:spAutoFit/>
          </a:bodyPr>
          <a:lstStyle/>
          <a:p>
            <a:pPr defTabSz="685800"/>
            <a:r>
              <a:rPr lang="en-GB" sz="1500" dirty="0">
                <a:solidFill>
                  <a:prstClr val="black"/>
                </a:solidFill>
                <a:latin typeface="Segoe UI" pitchFamily="34" charset="0"/>
                <a:ea typeface="Segoe UI" pitchFamily="34" charset="0"/>
                <a:cs typeface="Segoe UI" pitchFamily="34" charset="0"/>
              </a:rPr>
              <a:t>Varna</a:t>
            </a:r>
          </a:p>
        </p:txBody>
      </p:sp>
      <p:cxnSp>
        <p:nvCxnSpPr>
          <p:cNvPr id="15" name="Elbow Connector 14"/>
          <p:cNvCxnSpPr>
            <a:stCxn id="13" idx="2"/>
            <a:endCxn id="16" idx="0"/>
          </p:cNvCxnSpPr>
          <p:nvPr/>
        </p:nvCxnSpPr>
        <p:spPr>
          <a:xfrm rot="5400000">
            <a:off x="3757290" y="1519126"/>
            <a:ext cx="466477" cy="1537353"/>
          </a:xfrm>
          <a:prstGeom prst="bentConnector3">
            <a:avLst>
              <a:gd name="adj1" fmla="val 50000"/>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71701" y="2521041"/>
            <a:ext cx="2700299" cy="323165"/>
          </a:xfrm>
          <a:prstGeom prst="rect">
            <a:avLst/>
          </a:prstGeom>
        </p:spPr>
        <p:txBody>
          <a:bodyPr wrap="square">
            <a:spAutoFit/>
          </a:bodyPr>
          <a:lstStyle/>
          <a:p>
            <a:pPr algn="ctr" defTabSz="685800"/>
            <a:r>
              <a:rPr lang="en-GB" sz="1500" dirty="0">
                <a:solidFill>
                  <a:prstClr val="black"/>
                </a:solidFill>
                <a:latin typeface="Segoe UI" pitchFamily="34" charset="0"/>
                <a:ea typeface="Segoe UI" pitchFamily="34" charset="0"/>
                <a:cs typeface="Segoe UI" pitchFamily="34" charset="0"/>
              </a:rPr>
              <a:t>Biological Modelling Engine</a:t>
            </a:r>
          </a:p>
        </p:txBody>
      </p:sp>
      <p:sp>
        <p:nvSpPr>
          <p:cNvPr id="17" name="Slide Number Placeholder 3"/>
          <p:cNvSpPr>
            <a:spLocks noGrp="1"/>
          </p:cNvSpPr>
          <p:nvPr>
            <p:ph type="sldNum" sz="quarter" idx="12"/>
          </p:nvPr>
        </p:nvSpPr>
        <p:spPr>
          <a:xfrm>
            <a:off x="6400800" y="4864578"/>
            <a:ext cx="1600200" cy="273844"/>
          </a:xfrm>
        </p:spPr>
        <p:txBody>
          <a:bodyPr/>
          <a:lstStyle/>
          <a:p>
            <a:fld id="{790476DF-0A70-4170-BABF-248D47319FC0}" type="slidenum">
              <a:rPr lang="en-GB" smtClean="0">
                <a:solidFill>
                  <a:prstClr val="black">
                    <a:tint val="75000"/>
                  </a:prstClr>
                </a:solidFill>
              </a:rPr>
              <a:pPr/>
              <a:t>2</a:t>
            </a:fld>
            <a:endParaRPr lang="en-GB">
              <a:solidFill>
                <a:prstClr val="black">
                  <a:tint val="75000"/>
                </a:prstClr>
              </a:solidFill>
            </a:endParaRPr>
          </a:p>
        </p:txBody>
      </p:sp>
      <p:sp>
        <p:nvSpPr>
          <p:cNvPr id="30" name="Rectangle 29"/>
          <p:cNvSpPr/>
          <p:nvPr/>
        </p:nvSpPr>
        <p:spPr>
          <a:xfrm>
            <a:off x="2657068" y="3403272"/>
            <a:ext cx="1127232" cy="461665"/>
          </a:xfrm>
          <a:prstGeom prst="rect">
            <a:avLst/>
          </a:prstGeom>
        </p:spPr>
        <p:txBody>
          <a:bodyPr wrap="none">
            <a:spAutoFit/>
          </a:bodyPr>
          <a:lstStyle/>
          <a:p>
            <a:pPr algn="ctr" defTabSz="685800"/>
            <a:r>
              <a:rPr lang="en-GB" sz="2400" dirty="0" smtClean="0">
                <a:solidFill>
                  <a:prstClr val="black"/>
                </a:solidFill>
                <a:latin typeface="Segoe UI" pitchFamily="34" charset="0"/>
                <a:ea typeface="Segoe UI" pitchFamily="34" charset="0"/>
                <a:cs typeface="Segoe UI" pitchFamily="34" charset="0"/>
              </a:rPr>
              <a:t>Z34Bio</a:t>
            </a:r>
            <a:endParaRPr lang="en-GB" sz="2400" dirty="0">
              <a:solidFill>
                <a:prstClr val="black"/>
              </a:solidFill>
              <a:latin typeface="Segoe UI" pitchFamily="34" charset="0"/>
              <a:ea typeface="Segoe UI" pitchFamily="34" charset="0"/>
              <a:cs typeface="Segoe UI" pitchFamily="34" charset="0"/>
            </a:endParaRPr>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767" y="4674083"/>
            <a:ext cx="500168" cy="287833"/>
          </a:xfrm>
          <a:prstGeom prst="rect">
            <a:avLst/>
          </a:prstGeom>
        </p:spPr>
      </p:pic>
      <p:pic>
        <p:nvPicPr>
          <p:cNvPr id="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0918" y="2682623"/>
            <a:ext cx="2965781" cy="190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Elbow Connector 32"/>
          <p:cNvCxnSpPr>
            <a:stCxn id="30" idx="3"/>
          </p:cNvCxnSpPr>
          <p:nvPr/>
        </p:nvCxnSpPr>
        <p:spPr>
          <a:xfrm flipV="1">
            <a:off x="3784300" y="3633161"/>
            <a:ext cx="974903" cy="944"/>
          </a:xfrm>
          <a:prstGeom prst="straightConnector1">
            <a:avLst/>
          </a:prstGeom>
          <a:ln w="3810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0" idx="0"/>
            <a:endCxn id="16" idx="2"/>
          </p:cNvCxnSpPr>
          <p:nvPr/>
        </p:nvCxnSpPr>
        <p:spPr>
          <a:xfrm rot="5400000" flipH="1" flipV="1">
            <a:off x="2941734" y="3123156"/>
            <a:ext cx="559066" cy="1167"/>
          </a:xfrm>
          <a:prstGeom prst="bentConnector3">
            <a:avLst>
              <a:gd name="adj1" fmla="val 50000"/>
            </a:avLst>
          </a:prstGeom>
          <a:ln w="3810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6200000" flipV="1">
            <a:off x="2816694" y="4211835"/>
            <a:ext cx="809146" cy="1166"/>
          </a:xfrm>
          <a:prstGeom prst="bentConnector3">
            <a:avLst>
              <a:gd name="adj1" fmla="val 50000"/>
            </a:avLst>
          </a:prstGeom>
          <a:ln w="38100">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94177" y="4110566"/>
            <a:ext cx="495649" cy="300082"/>
          </a:xfrm>
          <a:prstGeom prst="rect">
            <a:avLst/>
          </a:prstGeom>
          <a:noFill/>
        </p:spPr>
        <p:txBody>
          <a:bodyPr wrap="none" rtlCol="0">
            <a:spAutoFit/>
          </a:bodyPr>
          <a:lstStyle/>
          <a:p>
            <a:pPr defTabSz="685800"/>
            <a:r>
              <a:rPr lang="en-GB" sz="1350" i="1" dirty="0" smtClean="0">
                <a:solidFill>
                  <a:prstClr val="black"/>
                </a:solidFill>
              </a:rPr>
              <a:t>SMT</a:t>
            </a:r>
            <a:endParaRPr lang="en-GB" sz="1350" i="1" dirty="0">
              <a:solidFill>
                <a:prstClr val="black"/>
              </a:solidFill>
            </a:endParaRPr>
          </a:p>
        </p:txBody>
      </p:sp>
      <p:sp>
        <p:nvSpPr>
          <p:cNvPr id="43" name="TextBox 42"/>
          <p:cNvSpPr txBox="1"/>
          <p:nvPr/>
        </p:nvSpPr>
        <p:spPr>
          <a:xfrm>
            <a:off x="5382090" y="1538950"/>
            <a:ext cx="370614" cy="415498"/>
          </a:xfrm>
          <a:prstGeom prst="rect">
            <a:avLst/>
          </a:prstGeom>
          <a:noFill/>
        </p:spPr>
        <p:txBody>
          <a:bodyPr wrap="none" rtlCol="0">
            <a:spAutoFit/>
          </a:bodyPr>
          <a:lstStyle/>
          <a:p>
            <a:pPr defTabSz="685800"/>
            <a:r>
              <a:rPr lang="en-GB" sz="2100" dirty="0">
                <a:solidFill>
                  <a:prstClr val="black"/>
                </a:solidFill>
              </a:rPr>
              <a:t>…</a:t>
            </a:r>
          </a:p>
        </p:txBody>
      </p:sp>
      <p:sp>
        <p:nvSpPr>
          <p:cNvPr id="3" name="Rectangle 2"/>
          <p:cNvSpPr/>
          <p:nvPr/>
        </p:nvSpPr>
        <p:spPr>
          <a:xfrm>
            <a:off x="5133454" y="4558839"/>
            <a:ext cx="2410596" cy="300082"/>
          </a:xfrm>
          <a:prstGeom prst="rect">
            <a:avLst/>
          </a:prstGeom>
        </p:spPr>
        <p:txBody>
          <a:bodyPr wrap="none">
            <a:spAutoFit/>
          </a:bodyPr>
          <a:lstStyle/>
          <a:p>
            <a:pPr defTabSz="685800"/>
            <a:r>
              <a:rPr lang="en-GB" sz="1350" dirty="0">
                <a:solidFill>
                  <a:prstClr val="black"/>
                </a:solidFill>
              </a:rPr>
              <a:t>http://rise4fun.com/z34biology</a:t>
            </a:r>
          </a:p>
        </p:txBody>
      </p:sp>
      <p:cxnSp>
        <p:nvCxnSpPr>
          <p:cNvPr id="35" name="Elbow Connector 32"/>
          <p:cNvCxnSpPr/>
          <p:nvPr/>
        </p:nvCxnSpPr>
        <p:spPr>
          <a:xfrm flipV="1">
            <a:off x="1727588" y="2677894"/>
            <a:ext cx="301766" cy="944"/>
          </a:xfrm>
          <a:prstGeom prst="straightConnector1">
            <a:avLst/>
          </a:prstGeom>
          <a:ln w="38100">
            <a:solidFill>
              <a:schemeClr val="tx1"/>
            </a:solidFill>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57016" y="2521041"/>
            <a:ext cx="1144688" cy="323165"/>
          </a:xfrm>
          <a:prstGeom prst="rect">
            <a:avLst/>
          </a:prstGeom>
        </p:spPr>
        <p:txBody>
          <a:bodyPr wrap="square">
            <a:spAutoFit/>
          </a:bodyPr>
          <a:lstStyle/>
          <a:p>
            <a:pPr algn="ctr" defTabSz="685800"/>
            <a:r>
              <a:rPr lang="en-GB" sz="1500" dirty="0" smtClean="0">
                <a:solidFill>
                  <a:prstClr val="black"/>
                </a:solidFill>
                <a:latin typeface="Segoe UI" pitchFamily="34" charset="0"/>
                <a:ea typeface="Segoe UI" pitchFamily="34" charset="0"/>
                <a:cs typeface="Segoe UI" pitchFamily="34" charset="0"/>
              </a:rPr>
              <a:t>Simulators</a:t>
            </a:r>
            <a:endParaRPr lang="en-GB" sz="1500" dirty="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0564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Transducer CRN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67" y="993290"/>
            <a:ext cx="4351625" cy="3914782"/>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270" t="36703" r="6247" b="40255"/>
          <a:stretch/>
        </p:blipFill>
        <p:spPr>
          <a:xfrm>
            <a:off x="5058703" y="1832815"/>
            <a:ext cx="3813516" cy="2108990"/>
          </a:xfrm>
          <a:prstGeom prst="rect">
            <a:avLst/>
          </a:prstGeom>
          <a:ln w="19050">
            <a:solidFill>
              <a:srgbClr val="000000"/>
            </a:solidFill>
          </a:ln>
        </p:spPr>
      </p:pic>
      <p:sp>
        <p:nvSpPr>
          <p:cNvPr id="6" name="Rectangle 5"/>
          <p:cNvSpPr/>
          <p:nvPr/>
        </p:nvSpPr>
        <p:spPr bwMode="auto">
          <a:xfrm>
            <a:off x="2928551" y="2438400"/>
            <a:ext cx="1676787" cy="885568"/>
          </a:xfrm>
          <a:prstGeom prst="rect">
            <a:avLst/>
          </a:prstGeom>
          <a:no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Connector 7"/>
          <p:cNvCxnSpPr/>
          <p:nvPr/>
        </p:nvCxnSpPr>
        <p:spPr>
          <a:xfrm flipV="1">
            <a:off x="2928551" y="1832816"/>
            <a:ext cx="2130152" cy="604733"/>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28551" y="3316634"/>
            <a:ext cx="2130152" cy="625171"/>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605338" y="1832815"/>
            <a:ext cx="4266881" cy="604734"/>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05338" y="3316634"/>
            <a:ext cx="4266881" cy="625171"/>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47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Transducer Evaluation</a:t>
            </a:r>
            <a:endParaRPr lang="en-GB" dirty="0"/>
          </a:p>
        </p:txBody>
      </p:sp>
      <p:pic>
        <p:nvPicPr>
          <p:cNvPr id="5" name="Picture 4"/>
          <p:cNvPicPr>
            <a:picLocks noChangeAspect="1"/>
          </p:cNvPicPr>
          <p:nvPr/>
        </p:nvPicPr>
        <p:blipFill>
          <a:blip r:embed="rId2"/>
          <a:stretch>
            <a:fillRect/>
          </a:stretch>
        </p:blipFill>
        <p:spPr>
          <a:xfrm>
            <a:off x="632033" y="1316534"/>
            <a:ext cx="7215013" cy="2999552"/>
          </a:xfrm>
          <a:prstGeom prst="rect">
            <a:avLst/>
          </a:prstGeom>
        </p:spPr>
      </p:pic>
      <p:sp>
        <p:nvSpPr>
          <p:cNvPr id="6" name="Text Placeholder 2"/>
          <p:cNvSpPr>
            <a:spLocks noGrp="1"/>
          </p:cNvSpPr>
          <p:nvPr>
            <p:ph type="body" sz="quarter" idx="10"/>
          </p:nvPr>
        </p:nvSpPr>
        <p:spPr>
          <a:xfrm>
            <a:off x="389436" y="4366726"/>
            <a:ext cx="8363938" cy="276999"/>
          </a:xfrm>
        </p:spPr>
        <p:txBody>
          <a:bodyPr/>
          <a:lstStyle/>
          <a:p>
            <a:r>
              <a:rPr lang="en-GB" sz="2000" dirty="0" smtClean="0"/>
              <a:t>(K=100</a:t>
            </a:r>
            <a:r>
              <a:rPr lang="en-GB" sz="2000" dirty="0"/>
              <a:t>)</a:t>
            </a:r>
          </a:p>
        </p:txBody>
      </p:sp>
      <p:sp>
        <p:nvSpPr>
          <p:cNvPr id="7" name="Text Placeholder 2"/>
          <p:cNvSpPr txBox="1">
            <a:spLocks/>
          </p:cNvSpPr>
          <p:nvPr/>
        </p:nvSpPr>
        <p:spPr>
          <a:xfrm>
            <a:off x="389436" y="901036"/>
            <a:ext cx="8363938" cy="415498"/>
          </a:xfrm>
          <a:prstGeom prst="rect">
            <a:avLst/>
          </a:prstGeom>
        </p:spPr>
        <p:txBody>
          <a:bodyPr vert="horz" lIns="0" tIns="0" rIns="0" bIns="0" rtlCol="0">
            <a:spAutoFit/>
          </a:bodyPr>
          <a:lstStyle>
            <a:lvl1pPr marL="213151" marR="0" indent="-213151" algn="l" defTabSz="685864" rtl="0" eaLnBrk="1" fontAlgn="auto" latinLnBrk="0" hangingPunct="1">
              <a:lnSpc>
                <a:spcPct val="90000"/>
              </a:lnSpc>
              <a:spcBef>
                <a:spcPct val="20000"/>
              </a:spcBef>
              <a:spcAft>
                <a:spcPts val="0"/>
              </a:spcAft>
              <a:buClrTx/>
              <a:buSzPct val="90000"/>
              <a:buFont typeface="Wingdings" pitchFamily="2" charset="2"/>
              <a:buChar char=""/>
              <a:tabLst/>
              <a:defRPr sz="3000" kern="1200" spc="-53" baseline="0">
                <a:solidFill>
                  <a:schemeClr val="tx1"/>
                </a:solidFill>
                <a:latin typeface="+mj-lt"/>
                <a:ea typeface="+mn-ea"/>
                <a:cs typeface="+mn-cs"/>
              </a:defRPr>
            </a:lvl1pPr>
            <a:lvl2pPr marL="388196"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2pPr>
            <a:lvl3pPr marL="556096" marR="0" indent="-167901"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3pPr>
            <a:lvl4pPr marL="685891"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4pPr>
            <a:lvl5pPr marL="815687"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GB" dirty="0" smtClean="0"/>
              <a:t>Good                            Bad</a:t>
            </a:r>
            <a:endParaRPr lang="en-GB" dirty="0"/>
          </a:p>
        </p:txBody>
      </p:sp>
    </p:spTree>
    <p:extLst>
      <p:ext uri="{BB962C8B-B14F-4D97-AF65-F5344CB8AC3E}">
        <p14:creationId xmlns:p14="http://schemas.microsoft.com/office/powerpoint/2010/main" val="21062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Transducer Design</a:t>
            </a:r>
            <a:endParaRPr lang="en-US" dirty="0"/>
          </a:p>
        </p:txBody>
      </p:sp>
      <p:pic>
        <p:nvPicPr>
          <p:cNvPr id="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62155" y="954245"/>
            <a:ext cx="4104456" cy="341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a:spLocks noGrp="1"/>
          </p:cNvSpPr>
          <p:nvPr>
            <p:ph type="body" sz="quarter" idx="10"/>
          </p:nvPr>
        </p:nvSpPr>
        <p:spPr>
          <a:xfrm>
            <a:off x="389436" y="4366726"/>
            <a:ext cx="8363938" cy="276999"/>
          </a:xfrm>
        </p:spPr>
        <p:txBody>
          <a:bodyPr/>
          <a:lstStyle/>
          <a:p>
            <a:r>
              <a:rPr lang="en-GB" sz="2000" dirty="0" smtClean="0"/>
              <a:t>(K=100</a:t>
            </a:r>
            <a:r>
              <a:rPr lang="en-GB" sz="2000" dirty="0"/>
              <a:t>)</a:t>
            </a:r>
          </a:p>
        </p:txBody>
      </p:sp>
    </p:spTree>
    <p:extLst>
      <p:ext uri="{BB962C8B-B14F-4D97-AF65-F5344CB8AC3E}">
        <p14:creationId xmlns:p14="http://schemas.microsoft.com/office/powerpoint/2010/main" val="37904600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Text Placeholder 2"/>
          <p:cNvSpPr>
            <a:spLocks noGrp="1"/>
          </p:cNvSpPr>
          <p:nvPr>
            <p:ph type="body" sz="quarter" idx="10"/>
          </p:nvPr>
        </p:nvSpPr>
        <p:spPr>
          <a:xfrm>
            <a:off x="389436" y="1085849"/>
            <a:ext cx="8363938" cy="1938992"/>
          </a:xfrm>
        </p:spPr>
        <p:txBody>
          <a:bodyPr/>
          <a:lstStyle/>
          <a:p>
            <a:r>
              <a:rPr lang="en-GB" dirty="0" smtClean="0"/>
              <a:t>Highly concurrent systems</a:t>
            </a:r>
          </a:p>
          <a:p>
            <a:r>
              <a:rPr lang="en-GB" dirty="0" smtClean="0"/>
              <a:t>Usually no long sequences like in software</a:t>
            </a:r>
          </a:p>
          <a:p>
            <a:r>
              <a:rPr lang="en-GB" dirty="0" smtClean="0"/>
              <a:t>Vast numbers of molecules (or atoms, strands, etc.)</a:t>
            </a:r>
          </a:p>
          <a:p>
            <a:r>
              <a:rPr lang="en-GB" dirty="0" smtClean="0"/>
              <a:t>(Often probabilistic)</a:t>
            </a:r>
            <a:endParaRPr lang="en-GB" dirty="0"/>
          </a:p>
        </p:txBody>
      </p:sp>
    </p:spTree>
    <p:extLst>
      <p:ext uri="{BB962C8B-B14F-4D97-AF65-F5344CB8AC3E}">
        <p14:creationId xmlns:p14="http://schemas.microsoft.com/office/powerpoint/2010/main" val="1318912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Text Placeholder 2"/>
          <p:cNvSpPr>
            <a:spLocks noGrp="1"/>
          </p:cNvSpPr>
          <p:nvPr>
            <p:ph type="body" sz="quarter" idx="10"/>
          </p:nvPr>
        </p:nvSpPr>
        <p:spPr>
          <a:xfrm>
            <a:off x="389436" y="4180114"/>
            <a:ext cx="8363938" cy="553998"/>
          </a:xfrm>
        </p:spPr>
        <p:txBody>
          <a:bodyPr/>
          <a:lstStyle/>
          <a:p>
            <a:r>
              <a:rPr lang="en-US" sz="2000" dirty="0" smtClean="0"/>
              <a:t>L. </a:t>
            </a:r>
            <a:r>
              <a:rPr lang="en-US" sz="2000" dirty="0" err="1" smtClean="0"/>
              <a:t>Qian</a:t>
            </a:r>
            <a:r>
              <a:rPr lang="en-US" sz="2000" dirty="0" smtClean="0"/>
              <a:t>, E. </a:t>
            </a:r>
            <a:r>
              <a:rPr lang="en-US" sz="2000" dirty="0" err="1" smtClean="0"/>
              <a:t>Winfree</a:t>
            </a:r>
            <a:r>
              <a:rPr lang="en-US" sz="2000" dirty="0" smtClean="0"/>
              <a:t>: Scaling Up Digital Circuit Computation with DNA Strand Displacement Cascades, Science 332/6034, 2011.</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253" y="1062420"/>
            <a:ext cx="4063121" cy="27648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35" y="1062420"/>
            <a:ext cx="3553193" cy="2764828"/>
          </a:xfrm>
          <a:prstGeom prst="rect">
            <a:avLst/>
          </a:prstGeom>
        </p:spPr>
      </p:pic>
    </p:spTree>
    <p:extLst>
      <p:ext uri="{BB962C8B-B14F-4D97-AF65-F5344CB8AC3E}">
        <p14:creationId xmlns:p14="http://schemas.microsoft.com/office/powerpoint/2010/main" val="414619907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DNA Square Root Circuit</a:t>
            </a:r>
            <a:endParaRPr lang="en-US"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389436" y="1085849"/>
                <a:ext cx="8363938" cy="3569632"/>
              </a:xfrm>
            </p:spPr>
            <p:txBody>
              <a:bodyPr/>
              <a:lstStyle/>
              <a:p>
                <a:r>
                  <a:rPr lang="en-US" dirty="0" smtClean="0"/>
                  <a:t>Added multi-step reactions</a:t>
                </a:r>
              </a:p>
              <a:p>
                <a:r>
                  <a:rPr lang="en-US" dirty="0" smtClean="0"/>
                  <a:t>Added mass (strand) conservation constraints</a:t>
                </a:r>
              </a:p>
              <a:p>
                <a:r>
                  <a:rPr lang="en-US" dirty="0" smtClean="0"/>
                  <a:t>Functional property, i.e., </a:t>
                </a:r>
                <a14:m>
                  <m:oMath xmlns:m="http://schemas.openxmlformats.org/officeDocument/2006/math">
                    <m:r>
                      <a:rPr lang="en-US" i="1" dirty="0" smtClean="0">
                        <a:latin typeface="Cambria Math" panose="02040503050406030204" pitchFamily="18" charset="0"/>
                      </a:rPr>
                      <m:t>𝑜𝑢𝑡𝑝𝑢𝑡</m:t>
                    </m:r>
                    <m:r>
                      <a:rPr lang="en-US" b="0" i="1" dirty="0" smtClean="0">
                        <a:latin typeface="Cambria Math" panose="02040503050406030204" pitchFamily="18" charset="0"/>
                      </a:rPr>
                      <m:t>=</m:t>
                    </m:r>
                    <m:rad>
                      <m:radPr>
                        <m:degHide m:val="on"/>
                        <m:ctrlPr>
                          <a:rPr lang="en-US" b="0" i="1" dirty="0" smtClean="0">
                            <a:latin typeface="Cambria Math" panose="02040503050406030204" pitchFamily="18" charset="0"/>
                          </a:rPr>
                        </m:ctrlPr>
                      </m:radPr>
                      <m:deg/>
                      <m:e>
                        <m:r>
                          <a:rPr lang="en-US" b="0" i="1" dirty="0" smtClean="0">
                            <a:latin typeface="Cambria Math" panose="02040503050406030204" pitchFamily="18" charset="0"/>
                          </a:rPr>
                          <m:t>𝑖𝑛𝑝𝑢𝑡</m:t>
                        </m:r>
                      </m:e>
                    </m:rad>
                  </m:oMath>
                </a14:m>
                <a:endParaRPr lang="en-US" b="0" dirty="0" smtClean="0"/>
              </a:p>
              <a:p>
                <a:r>
                  <a:rPr lang="en-US" dirty="0" smtClean="0"/>
                  <a:t>(Up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6</m:t>
                        </m:r>
                      </m:sup>
                    </m:sSup>
                  </m:oMath>
                </a14:m>
                <a:r>
                  <a:rPr lang="en-US" dirty="0" smtClean="0"/>
                  <a:t> copies in </a:t>
                </a:r>
                <a:r>
                  <a:rPr lang="en-US" dirty="0" smtClean="0"/>
                  <a:t>parallel</a:t>
                </a:r>
                <a:endParaRPr lang="en-US" dirty="0" smtClean="0"/>
              </a:p>
              <a:p>
                <a:r>
                  <a:rPr lang="en-US" dirty="0" smtClean="0"/>
                  <a:t>Results within minutes</a:t>
                </a:r>
              </a:p>
              <a:p>
                <a:r>
                  <a:rPr lang="en-GB" dirty="0" smtClean="0"/>
                  <a:t># species</a:t>
                </a:r>
                <a:r>
                  <a:rPr lang="en-GB" dirty="0"/>
                  <a:t>: </a:t>
                </a:r>
                <a:r>
                  <a:rPr lang="en-GB" dirty="0" smtClean="0"/>
                  <a:t>191; #reactions</a:t>
                </a:r>
                <a:r>
                  <a:rPr lang="en-GB" dirty="0"/>
                  <a:t>: 146</a:t>
                </a:r>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389436" y="1085849"/>
                <a:ext cx="8363938" cy="3569632"/>
              </a:xfrm>
              <a:blipFill rotWithShape="0">
                <a:blip r:embed="rId2"/>
                <a:stretch>
                  <a:fillRect l="-2332" t="-4778"/>
                </a:stretch>
              </a:blipFill>
            </p:spPr>
            <p:txBody>
              <a:bodyPr/>
              <a:lstStyle/>
              <a:p>
                <a:r>
                  <a:rPr lang="en-GB">
                    <a:noFill/>
                  </a:rPr>
                  <a:t> </a:t>
                </a:r>
              </a:p>
            </p:txBody>
          </p:sp>
        </mc:Fallback>
      </mc:AlternateContent>
    </p:spTree>
    <p:extLst>
      <p:ext uri="{BB962C8B-B14F-4D97-AF65-F5344CB8AC3E}">
        <p14:creationId xmlns:p14="http://schemas.microsoft.com/office/powerpoint/2010/main" val="314349071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Larger </a:t>
            </a:r>
            <a:r>
              <a:rPr lang="en-GB" dirty="0" smtClean="0"/>
              <a:t>Example</a:t>
            </a:r>
            <a:endParaRPr lang="en-GB" dirty="0"/>
          </a:p>
        </p:txBody>
      </p:sp>
      <p:sp>
        <p:nvSpPr>
          <p:cNvPr id="5" name="Text Placeholder 2"/>
          <p:cNvSpPr txBox="1">
            <a:spLocks/>
          </p:cNvSpPr>
          <p:nvPr/>
        </p:nvSpPr>
        <p:spPr>
          <a:xfrm>
            <a:off x="389436" y="4180114"/>
            <a:ext cx="8363938" cy="553998"/>
          </a:xfrm>
          <a:prstGeom prst="rect">
            <a:avLst/>
          </a:prstGeom>
        </p:spPr>
        <p:txBody>
          <a:bodyPr vert="horz" lIns="0" tIns="0" rIns="0" bIns="0" rtlCol="0">
            <a:spAutoFit/>
          </a:bodyPr>
          <a:lstStyle>
            <a:lvl1pPr marL="213151" marR="0" indent="-213151" algn="l" defTabSz="685864" rtl="0" eaLnBrk="1" fontAlgn="auto" latinLnBrk="0" hangingPunct="1">
              <a:lnSpc>
                <a:spcPct val="90000"/>
              </a:lnSpc>
              <a:spcBef>
                <a:spcPct val="20000"/>
              </a:spcBef>
              <a:spcAft>
                <a:spcPts val="0"/>
              </a:spcAft>
              <a:buClrTx/>
              <a:buSzPct val="90000"/>
              <a:buFont typeface="Wingdings" pitchFamily="2" charset="2"/>
              <a:buChar char=""/>
              <a:tabLst/>
              <a:defRPr sz="3000" kern="1200" spc="-53" baseline="0">
                <a:solidFill>
                  <a:schemeClr val="tx1"/>
                </a:solidFill>
                <a:latin typeface="+mj-lt"/>
                <a:ea typeface="+mn-ea"/>
                <a:cs typeface="+mn-cs"/>
              </a:defRPr>
            </a:lvl1pPr>
            <a:lvl2pPr marL="388196"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2pPr>
            <a:lvl3pPr marL="556096" marR="0" indent="-167901"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3pPr>
            <a:lvl4pPr marL="685891"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4pPr>
            <a:lvl5pPr marL="815687"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smtClean="0"/>
              <a:t>I. Thiele et al: A community-driven global reconstruction of human metabolism, Nature Biotech. 31/5, 2013.</a:t>
            </a:r>
            <a:endParaRPr lang="en-US" sz="2000" dirty="0"/>
          </a:p>
        </p:txBody>
      </p:sp>
      <p:pic>
        <p:nvPicPr>
          <p:cNvPr id="6" name="Picture 5"/>
          <p:cNvPicPr>
            <a:picLocks noChangeAspect="1"/>
          </p:cNvPicPr>
          <p:nvPr/>
        </p:nvPicPr>
        <p:blipFill>
          <a:blip r:embed="rId2"/>
          <a:stretch>
            <a:fillRect/>
          </a:stretch>
        </p:blipFill>
        <p:spPr>
          <a:xfrm>
            <a:off x="105229" y="1246059"/>
            <a:ext cx="4862929" cy="2757102"/>
          </a:xfrm>
          <a:prstGeom prst="rect">
            <a:avLst/>
          </a:prstGeom>
        </p:spPr>
      </p:pic>
      <p:pic>
        <p:nvPicPr>
          <p:cNvPr id="7" name="Picture 6"/>
          <p:cNvPicPr>
            <a:picLocks noChangeAspect="1"/>
          </p:cNvPicPr>
          <p:nvPr/>
        </p:nvPicPr>
        <p:blipFill>
          <a:blip r:embed="rId3"/>
          <a:stretch>
            <a:fillRect/>
          </a:stretch>
        </p:blipFill>
        <p:spPr>
          <a:xfrm>
            <a:off x="4968158" y="2038865"/>
            <a:ext cx="2875577" cy="1964296"/>
          </a:xfrm>
          <a:prstGeom prst="rect">
            <a:avLst/>
          </a:prstGeom>
        </p:spPr>
      </p:pic>
      <p:sp>
        <p:nvSpPr>
          <p:cNvPr id="8" name="Rectangle 7"/>
          <p:cNvSpPr/>
          <p:nvPr/>
        </p:nvSpPr>
        <p:spPr bwMode="auto">
          <a:xfrm>
            <a:off x="4952996" y="2163693"/>
            <a:ext cx="2890739" cy="259492"/>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228964" y="818496"/>
            <a:ext cx="3742041" cy="875345"/>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Connector 9"/>
          <p:cNvCxnSpPr/>
          <p:nvPr/>
        </p:nvCxnSpPr>
        <p:spPr>
          <a:xfrm flipV="1">
            <a:off x="4952996" y="818496"/>
            <a:ext cx="275968" cy="1345197"/>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83320" y="1693842"/>
            <a:ext cx="238063" cy="729343"/>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70504" y="818496"/>
            <a:ext cx="1071333" cy="1330143"/>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849902" y="1693841"/>
            <a:ext cx="1091935" cy="757486"/>
          </a:xfrm>
          <a:prstGeom prst="line">
            <a:avLst/>
          </a:prstGeom>
          <a:ln>
            <a:solidFill>
              <a:srgbClr val="969696"/>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44125" y="815172"/>
            <a:ext cx="3697711" cy="861774"/>
          </a:xfrm>
          <a:prstGeom prst="rect">
            <a:avLst/>
          </a:prstGeom>
          <a:noFill/>
        </p:spPr>
        <p:txBody>
          <a:bodyPr wrap="square" lIns="0" tIns="0" rIns="0" bIns="0" rtlCol="0">
            <a:spAutoFit/>
          </a:bodyPr>
          <a:lstStyle/>
          <a:p>
            <a:r>
              <a:rPr lang="en-US" sz="2800" dirty="0" smtClean="0">
                <a:gradFill>
                  <a:gsLst>
                    <a:gs pos="2917">
                      <a:schemeClr val="tx1"/>
                    </a:gs>
                    <a:gs pos="30000">
                      <a:schemeClr val="tx1"/>
                    </a:gs>
                  </a:gsLst>
                  <a:lin ang="5400000" scaled="0"/>
                </a:gradFill>
              </a:rPr>
              <a:t># Reactions          7,440</a:t>
            </a:r>
          </a:p>
          <a:p>
            <a:r>
              <a:rPr lang="en-US" sz="2800" dirty="0" smtClean="0">
                <a:gradFill>
                  <a:gsLst>
                    <a:gs pos="2917">
                      <a:schemeClr val="tx1"/>
                    </a:gs>
                    <a:gs pos="30000">
                      <a:schemeClr val="tx1"/>
                    </a:gs>
                  </a:gsLst>
                  <a:lin ang="5400000" scaled="0"/>
                </a:gradFill>
              </a:rPr>
              <a:t># Metabolites      5,063</a:t>
            </a:r>
          </a:p>
        </p:txBody>
      </p:sp>
    </p:spTree>
    <p:extLst>
      <p:ext uri="{BB962C8B-B14F-4D97-AF65-F5344CB8AC3E}">
        <p14:creationId xmlns:p14="http://schemas.microsoft.com/office/powerpoint/2010/main" val="1742930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Larger </a:t>
            </a:r>
            <a:r>
              <a:rPr lang="en-GB" dirty="0" smtClean="0"/>
              <a:t>Example</a:t>
            </a:r>
            <a:endParaRPr lang="en-GB" dirty="0"/>
          </a:p>
        </p:txBody>
      </p:sp>
      <p:sp>
        <p:nvSpPr>
          <p:cNvPr id="5" name="Text Placeholder 2"/>
          <p:cNvSpPr txBox="1">
            <a:spLocks/>
          </p:cNvSpPr>
          <p:nvPr/>
        </p:nvSpPr>
        <p:spPr>
          <a:xfrm>
            <a:off x="389436" y="1861447"/>
            <a:ext cx="8363938" cy="498598"/>
          </a:xfrm>
          <a:prstGeom prst="rect">
            <a:avLst/>
          </a:prstGeom>
        </p:spPr>
        <p:txBody>
          <a:bodyPr vert="horz" lIns="0" tIns="0" rIns="0" bIns="0" rtlCol="0">
            <a:spAutoFit/>
          </a:bodyPr>
          <a:lstStyle>
            <a:lvl1pPr marL="213151" marR="0" indent="-213151" algn="l" defTabSz="685864" rtl="0" eaLnBrk="1" fontAlgn="auto" latinLnBrk="0" hangingPunct="1">
              <a:lnSpc>
                <a:spcPct val="90000"/>
              </a:lnSpc>
              <a:spcBef>
                <a:spcPct val="20000"/>
              </a:spcBef>
              <a:spcAft>
                <a:spcPts val="0"/>
              </a:spcAft>
              <a:buClrTx/>
              <a:buSzPct val="90000"/>
              <a:buFont typeface="Wingdings" pitchFamily="2" charset="2"/>
              <a:buChar char=""/>
              <a:tabLst/>
              <a:defRPr sz="3000" kern="1200" spc="-53" baseline="0">
                <a:solidFill>
                  <a:schemeClr val="tx1"/>
                </a:solidFill>
                <a:latin typeface="+mj-lt"/>
                <a:ea typeface="+mn-ea"/>
                <a:cs typeface="+mn-cs"/>
              </a:defRPr>
            </a:lvl1pPr>
            <a:lvl2pPr marL="388196"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2pPr>
            <a:lvl3pPr marL="556096" marR="0" indent="-167901"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3pPr>
            <a:lvl4pPr marL="685891"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4pPr>
            <a:lvl5pPr marL="815687"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dirty="0" smtClean="0"/>
              <a:t>I. Thiele et al: A community-driven global reconstruction of human metabolism, Nature Biotech. 31/5, 2013.</a:t>
            </a:r>
            <a:endParaRPr lang="en-US" sz="1800" dirty="0"/>
          </a:p>
        </p:txBody>
      </p:sp>
      <p:sp>
        <p:nvSpPr>
          <p:cNvPr id="14" name="Text Placeholder 2"/>
          <p:cNvSpPr>
            <a:spLocks noGrp="1"/>
          </p:cNvSpPr>
          <p:nvPr>
            <p:ph type="body" sz="quarter" idx="10"/>
          </p:nvPr>
        </p:nvSpPr>
        <p:spPr>
          <a:xfrm>
            <a:off x="389436" y="1085850"/>
            <a:ext cx="8363938" cy="664797"/>
          </a:xfrm>
        </p:spPr>
        <p:txBody>
          <a:bodyPr/>
          <a:lstStyle/>
          <a:p>
            <a:r>
              <a:rPr lang="en-GB" sz="2400" dirty="0" smtClean="0"/>
              <a:t>“We tested Recon 2 for self-consistency, a process that included gap analysis and leak tests”</a:t>
            </a:r>
          </a:p>
        </p:txBody>
      </p:sp>
      <p:sp>
        <p:nvSpPr>
          <p:cNvPr id="16" name="Text Placeholder 2"/>
          <p:cNvSpPr txBox="1">
            <a:spLocks/>
          </p:cNvSpPr>
          <p:nvPr/>
        </p:nvSpPr>
        <p:spPr>
          <a:xfrm>
            <a:off x="389436" y="4169359"/>
            <a:ext cx="8363938" cy="498598"/>
          </a:xfrm>
          <a:prstGeom prst="rect">
            <a:avLst/>
          </a:prstGeom>
        </p:spPr>
        <p:txBody>
          <a:bodyPr vert="horz" lIns="0" tIns="0" rIns="0" bIns="0" rtlCol="0">
            <a:spAutoFit/>
          </a:bodyPr>
          <a:lstStyle>
            <a:lvl1pPr marL="213151" marR="0" indent="-213151" algn="l" defTabSz="685864" rtl="0" eaLnBrk="1" fontAlgn="auto" latinLnBrk="0" hangingPunct="1">
              <a:lnSpc>
                <a:spcPct val="90000"/>
              </a:lnSpc>
              <a:spcBef>
                <a:spcPct val="20000"/>
              </a:spcBef>
              <a:spcAft>
                <a:spcPts val="0"/>
              </a:spcAft>
              <a:buClrTx/>
              <a:buSzPct val="90000"/>
              <a:buFont typeface="Wingdings" pitchFamily="2" charset="2"/>
              <a:buChar char=""/>
              <a:tabLst/>
              <a:defRPr sz="3000" kern="1200" spc="-53" baseline="0">
                <a:solidFill>
                  <a:schemeClr val="tx1"/>
                </a:solidFill>
                <a:latin typeface="+mj-lt"/>
                <a:ea typeface="+mn-ea"/>
                <a:cs typeface="+mn-cs"/>
              </a:defRPr>
            </a:lvl1pPr>
            <a:lvl2pPr marL="388196"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2pPr>
            <a:lvl3pPr marL="556096" marR="0" indent="-167901"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3pPr>
            <a:lvl4pPr marL="685891"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4pPr>
            <a:lvl5pPr marL="815687"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dirty="0" smtClean="0"/>
              <a:t>I. Thiele, B. </a:t>
            </a:r>
            <a:r>
              <a:rPr lang="en-US" sz="1800" dirty="0" err="1" smtClean="0"/>
              <a:t>Palsson</a:t>
            </a:r>
            <a:r>
              <a:rPr lang="en-US" sz="1800" dirty="0" smtClean="0"/>
              <a:t>: A protocol for generating a high-quality genome-scale metabolic reconstruction, Nature Protocols 5, 2010.</a:t>
            </a:r>
            <a:endParaRPr lang="en-US" sz="1800" dirty="0"/>
          </a:p>
        </p:txBody>
      </p:sp>
      <p:sp>
        <p:nvSpPr>
          <p:cNvPr id="18" name="Text Placeholder 2"/>
          <p:cNvSpPr txBox="1">
            <a:spLocks/>
          </p:cNvSpPr>
          <p:nvPr/>
        </p:nvSpPr>
        <p:spPr>
          <a:xfrm>
            <a:off x="389436" y="3024430"/>
            <a:ext cx="8363938" cy="1071062"/>
          </a:xfrm>
          <a:prstGeom prst="rect">
            <a:avLst/>
          </a:prstGeom>
        </p:spPr>
        <p:txBody>
          <a:bodyPr vert="horz" lIns="0" tIns="0" rIns="0" bIns="0" rtlCol="0">
            <a:spAutoFit/>
          </a:bodyPr>
          <a:lstStyle>
            <a:lvl1pPr marL="213151" marR="0" indent="-213151" algn="l" defTabSz="685864" rtl="0" eaLnBrk="1" fontAlgn="auto" latinLnBrk="0" hangingPunct="1">
              <a:lnSpc>
                <a:spcPct val="90000"/>
              </a:lnSpc>
              <a:spcBef>
                <a:spcPct val="20000"/>
              </a:spcBef>
              <a:spcAft>
                <a:spcPts val="0"/>
              </a:spcAft>
              <a:buClrTx/>
              <a:buSzPct val="90000"/>
              <a:buFont typeface="Wingdings" pitchFamily="2" charset="2"/>
              <a:buChar char=""/>
              <a:tabLst/>
              <a:defRPr sz="3000" kern="1200" spc="-53" baseline="0">
                <a:solidFill>
                  <a:schemeClr val="tx1"/>
                </a:solidFill>
                <a:latin typeface="+mj-lt"/>
                <a:ea typeface="+mn-ea"/>
                <a:cs typeface="+mn-cs"/>
              </a:defRPr>
            </a:lvl1pPr>
            <a:lvl2pPr marL="388196" marR="0" indent="-175046"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2pPr>
            <a:lvl3pPr marL="556096" marR="0" indent="-167901" algn="l" defTabSz="685864" rtl="0" eaLnBrk="1" fontAlgn="auto" latinLnBrk="0" hangingPunct="1">
              <a:lnSpc>
                <a:spcPct val="90000"/>
              </a:lnSpc>
              <a:spcBef>
                <a:spcPct val="20000"/>
              </a:spcBef>
              <a:spcAft>
                <a:spcPts val="0"/>
              </a:spcAft>
              <a:buClrTx/>
              <a:buSzPct val="90000"/>
              <a:buFont typeface="Wingdings" pitchFamily="2" charset="2"/>
              <a:buChar char=""/>
              <a:tabLst/>
              <a:defRPr sz="1800" kern="1200" spc="0" baseline="0">
                <a:solidFill>
                  <a:schemeClr val="tx1"/>
                </a:solidFill>
                <a:latin typeface="+mn-lt"/>
                <a:ea typeface="+mn-ea"/>
                <a:cs typeface="+mn-cs"/>
              </a:defRPr>
            </a:lvl3pPr>
            <a:lvl4pPr marL="685891"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4pPr>
            <a:lvl5pPr marL="815687" marR="0" indent="-129796" algn="l" defTabSz="685864" rtl="0" eaLnBrk="1" fontAlgn="auto" latinLnBrk="0" hangingPunct="1">
              <a:lnSpc>
                <a:spcPct val="90000"/>
              </a:lnSpc>
              <a:spcBef>
                <a:spcPct val="20000"/>
              </a:spcBef>
              <a:spcAft>
                <a:spcPts val="0"/>
              </a:spcAft>
              <a:buClrTx/>
              <a:buSzPct val="90000"/>
              <a:buFont typeface="Wingdings" pitchFamily="2" charset="2"/>
              <a:buChar char=""/>
              <a:tabLst/>
              <a:defRPr sz="1500" kern="1200" spc="0" baseline="0">
                <a:solidFill>
                  <a:schemeClr val="tx1"/>
                </a:soli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sz="2400" dirty="0" smtClean="0"/>
              <a:t>“We describe here the </a:t>
            </a:r>
            <a:r>
              <a:rPr lang="en-GB" sz="2400" i="1" dirty="0" smtClean="0"/>
              <a:t>manual</a:t>
            </a:r>
            <a:r>
              <a:rPr lang="en-GB" sz="2400" dirty="0" smtClean="0"/>
              <a:t> reconstruction process in detail”</a:t>
            </a:r>
          </a:p>
          <a:p>
            <a:r>
              <a:rPr lang="en-GB" sz="2400" dirty="0" smtClean="0"/>
              <a:t>[The COBRA] toolbox was </a:t>
            </a:r>
            <a:r>
              <a:rPr lang="en-GB" sz="2400" dirty="0"/>
              <a:t>extended to facilitate the reconstruction, debugging, and </a:t>
            </a:r>
            <a:r>
              <a:rPr lang="en-GB" sz="2400" i="1" dirty="0"/>
              <a:t>manual</a:t>
            </a:r>
            <a:r>
              <a:rPr lang="en-GB" sz="2400" dirty="0"/>
              <a:t> </a:t>
            </a:r>
            <a:r>
              <a:rPr lang="en-GB" sz="2400" dirty="0" err="1"/>
              <a:t>curation</a:t>
            </a:r>
            <a:r>
              <a:rPr lang="en-GB" sz="2400" dirty="0"/>
              <a:t> process described herein.</a:t>
            </a:r>
            <a:endParaRPr lang="en-GB" sz="2400" dirty="0" smtClean="0"/>
          </a:p>
        </p:txBody>
      </p:sp>
    </p:spTree>
    <p:extLst>
      <p:ext uri="{BB962C8B-B14F-4D97-AF65-F5344CB8AC3E}">
        <p14:creationId xmlns:p14="http://schemas.microsoft.com/office/powerpoint/2010/main" val="22749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Text Placeholder 2"/>
          <p:cNvSpPr>
            <a:spLocks noGrp="1"/>
          </p:cNvSpPr>
          <p:nvPr>
            <p:ph type="body" sz="quarter" idx="10"/>
          </p:nvPr>
        </p:nvSpPr>
        <p:spPr>
          <a:xfrm>
            <a:off x="389436" y="1085849"/>
            <a:ext cx="8363938" cy="4071884"/>
          </a:xfrm>
        </p:spPr>
        <p:txBody>
          <a:bodyPr/>
          <a:lstStyle/>
          <a:p>
            <a:r>
              <a:rPr lang="en-GB" dirty="0" smtClean="0"/>
              <a:t>Computational Biology </a:t>
            </a:r>
          </a:p>
          <a:p>
            <a:pPr lvl="1"/>
            <a:r>
              <a:rPr lang="en-GB" dirty="0" smtClean="0"/>
              <a:t>An auspicious new application domain</a:t>
            </a:r>
          </a:p>
          <a:p>
            <a:pPr lvl="1"/>
            <a:r>
              <a:rPr lang="en-GB" dirty="0" smtClean="0"/>
              <a:t>SMT plays </a:t>
            </a:r>
            <a:r>
              <a:rPr lang="en-GB" dirty="0" smtClean="0"/>
              <a:t>an important role</a:t>
            </a:r>
          </a:p>
          <a:p>
            <a:r>
              <a:rPr lang="en-GB" dirty="0"/>
              <a:t>Z34Bio</a:t>
            </a:r>
          </a:p>
          <a:p>
            <a:pPr lvl="1"/>
            <a:r>
              <a:rPr lang="en-GB" dirty="0"/>
              <a:t>A framework and tool for analysis of various biological </a:t>
            </a:r>
            <a:r>
              <a:rPr lang="en-GB" dirty="0" smtClean="0"/>
              <a:t>systems</a:t>
            </a:r>
          </a:p>
          <a:p>
            <a:pPr lvl="1"/>
            <a:r>
              <a:rPr lang="en-GB" dirty="0" smtClean="0"/>
              <a:t>Current basis: CRNs and BNs</a:t>
            </a:r>
          </a:p>
          <a:p>
            <a:r>
              <a:rPr lang="en-GB" dirty="0" smtClean="0"/>
              <a:t>Future extensions</a:t>
            </a:r>
          </a:p>
          <a:p>
            <a:pPr lvl="1"/>
            <a:r>
              <a:rPr lang="en-GB" dirty="0" smtClean="0"/>
              <a:t>Leverage more theories, e.g., Reals, Floats, Probabilities</a:t>
            </a:r>
          </a:p>
          <a:p>
            <a:pPr lvl="1"/>
            <a:r>
              <a:rPr lang="en-GB" smtClean="0"/>
              <a:t>LTL/CTL-like </a:t>
            </a:r>
            <a:r>
              <a:rPr lang="en-GB" dirty="0" smtClean="0"/>
              <a:t>properties</a:t>
            </a:r>
          </a:p>
          <a:p>
            <a:r>
              <a:rPr lang="en-GB" dirty="0" smtClean="0"/>
              <a:t>Benchmarks</a:t>
            </a:r>
            <a:endParaRPr lang="en-GB" dirty="0"/>
          </a:p>
          <a:p>
            <a:pPr lvl="1"/>
            <a:r>
              <a:rPr lang="en-US" dirty="0"/>
              <a:t>http://research.microsoft.com/z3-4biology</a:t>
            </a:r>
            <a:endParaRPr lang="en-GB" dirty="0"/>
          </a:p>
        </p:txBody>
      </p:sp>
    </p:spTree>
    <p:extLst>
      <p:ext uri="{BB962C8B-B14F-4D97-AF65-F5344CB8AC3E}">
        <p14:creationId xmlns:p14="http://schemas.microsoft.com/office/powerpoint/2010/main" val="51896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89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857251"/>
            <a:ext cx="7029450" cy="1158779"/>
          </a:xfrm>
          <a:prstGeom prst="rect">
            <a:avLst/>
          </a:prstGeom>
        </p:spPr>
        <p:txBody>
          <a:bodyPr wrap="square">
            <a:spAutoFit/>
          </a:bodyPr>
          <a:lstStyle/>
          <a:p>
            <a:pPr marL="342900" lvl="1" defTabSz="685800">
              <a:lnSpc>
                <a:spcPct val="90000"/>
              </a:lnSpc>
              <a:spcBef>
                <a:spcPct val="20000"/>
              </a:spcBef>
            </a:pPr>
            <a:endParaRPr lang="en-US" sz="1650" b="1" dirty="0">
              <a:solidFill>
                <a:srgbClr val="000000"/>
              </a:solidFill>
              <a:latin typeface="Comic Sans MS" pitchFamily="66" charset="0"/>
            </a:endParaRPr>
          </a:p>
          <a:p>
            <a:pPr marL="342900" lvl="1" defTabSz="685800">
              <a:lnSpc>
                <a:spcPct val="90000"/>
              </a:lnSpc>
              <a:spcBef>
                <a:spcPct val="20000"/>
              </a:spcBef>
            </a:pPr>
            <a:endParaRPr lang="en-US" sz="1650" dirty="0">
              <a:solidFill>
                <a:srgbClr val="000000"/>
              </a:solidFill>
              <a:latin typeface="Comic Sans MS" pitchFamily="66" charset="0"/>
            </a:endParaRPr>
          </a:p>
          <a:p>
            <a:pPr marL="342900" lvl="1" defTabSz="685800">
              <a:lnSpc>
                <a:spcPct val="90000"/>
              </a:lnSpc>
              <a:spcBef>
                <a:spcPct val="20000"/>
              </a:spcBef>
            </a:pPr>
            <a:endParaRPr lang="en-US" sz="1650" dirty="0">
              <a:solidFill>
                <a:srgbClr val="000000"/>
              </a:solidFill>
              <a:latin typeface="Comic Sans MS" pitchFamily="66" charset="0"/>
            </a:endParaRPr>
          </a:p>
          <a:p>
            <a:pPr marL="342900" lvl="1" defTabSz="685800">
              <a:lnSpc>
                <a:spcPct val="90000"/>
              </a:lnSpc>
              <a:spcBef>
                <a:spcPct val="20000"/>
              </a:spcBef>
            </a:pPr>
            <a:r>
              <a:rPr lang="en-US" sz="1650" dirty="0">
                <a:solidFill>
                  <a:srgbClr val="000000"/>
                </a:solidFill>
                <a:latin typeface="Comic Sans MS" pitchFamily="66" charset="0"/>
              </a:rPr>
              <a:t>      </a:t>
            </a:r>
          </a:p>
        </p:txBody>
      </p:sp>
      <p:grpSp>
        <p:nvGrpSpPr>
          <p:cNvPr id="4" name="Group 3"/>
          <p:cNvGrpSpPr/>
          <p:nvPr/>
        </p:nvGrpSpPr>
        <p:grpSpPr>
          <a:xfrm>
            <a:off x="453081" y="985028"/>
            <a:ext cx="3696338" cy="1577690"/>
            <a:chOff x="415758" y="822082"/>
            <a:chExt cx="3696338" cy="1577690"/>
          </a:xfrm>
        </p:grpSpPr>
        <p:grpSp>
          <p:nvGrpSpPr>
            <p:cNvPr id="38" name="Group 37"/>
            <p:cNvGrpSpPr/>
            <p:nvPr/>
          </p:nvGrpSpPr>
          <p:grpSpPr>
            <a:xfrm>
              <a:off x="424798" y="822082"/>
              <a:ext cx="1309781" cy="756409"/>
              <a:chOff x="305345" y="267992"/>
              <a:chExt cx="1746375" cy="1008545"/>
            </a:xfrm>
          </p:grpSpPr>
          <p:sp>
            <p:nvSpPr>
              <p:cNvPr id="39" name="Rectangle 38"/>
              <p:cNvSpPr/>
              <p:nvPr/>
            </p:nvSpPr>
            <p:spPr>
              <a:xfrm>
                <a:off x="305345" y="299350"/>
                <a:ext cx="1674367" cy="969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900" dirty="0">
                  <a:solidFill>
                    <a:prstClr val="black"/>
                  </a:solidFill>
                </a:endParaRPr>
              </a:p>
            </p:txBody>
          </p:sp>
          <p:cxnSp>
            <p:nvCxnSpPr>
              <p:cNvPr id="40" name="Straight Arrow Connector 39"/>
              <p:cNvCxnSpPr/>
              <p:nvPr/>
            </p:nvCxnSpPr>
            <p:spPr>
              <a:xfrm>
                <a:off x="722797" y="502055"/>
                <a:ext cx="25202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958920" y="484016"/>
                <a:ext cx="0" cy="2806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5805" y="299351"/>
                <a:ext cx="509199" cy="369332"/>
              </a:xfrm>
              <a:prstGeom prst="rect">
                <a:avLst/>
              </a:prstGeom>
              <a:noFill/>
            </p:spPr>
            <p:txBody>
              <a:bodyPr wrap="none" rtlCol="0">
                <a:spAutoFit/>
              </a:bodyPr>
              <a:lstStyle/>
              <a:p>
                <a:pPr defTabSz="685800"/>
                <a:r>
                  <a:rPr lang="en-GB" sz="1200" dirty="0">
                    <a:solidFill>
                      <a:prstClr val="black"/>
                    </a:solidFill>
                  </a:rPr>
                  <a:t>ara</a:t>
                </a:r>
              </a:p>
            </p:txBody>
          </p:sp>
          <p:cxnSp>
            <p:nvCxnSpPr>
              <p:cNvPr id="43" name="Straight Arrow Connector 42"/>
              <p:cNvCxnSpPr/>
              <p:nvPr/>
            </p:nvCxnSpPr>
            <p:spPr>
              <a:xfrm>
                <a:off x="763000" y="808820"/>
                <a:ext cx="5040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73958" y="808820"/>
                <a:ext cx="0" cy="217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6" idx="3"/>
              </p:cNvCxnSpPr>
              <p:nvPr/>
            </p:nvCxnSpPr>
            <p:spPr>
              <a:xfrm>
                <a:off x="763000" y="1020436"/>
                <a:ext cx="109112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287148" y="911722"/>
                <a:ext cx="566972" cy="2174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200" dirty="0">
                    <a:solidFill>
                      <a:prstClr val="black"/>
                    </a:solidFill>
                  </a:rPr>
                  <a:t>NRI</a:t>
                </a:r>
              </a:p>
            </p:txBody>
          </p:sp>
          <p:sp>
            <p:nvSpPr>
              <p:cNvPr id="47" name="Oval 46"/>
              <p:cNvSpPr/>
              <p:nvPr/>
            </p:nvSpPr>
            <p:spPr>
              <a:xfrm>
                <a:off x="1763688" y="267992"/>
                <a:ext cx="288032" cy="280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350" dirty="0">
                    <a:solidFill>
                      <a:prstClr val="black"/>
                    </a:solidFill>
                  </a:rPr>
                  <a:t>1</a:t>
                </a:r>
              </a:p>
            </p:txBody>
          </p:sp>
          <p:sp>
            <p:nvSpPr>
              <p:cNvPr id="48" name="TextBox 47"/>
              <p:cNvSpPr txBox="1"/>
              <p:nvPr/>
            </p:nvSpPr>
            <p:spPr>
              <a:xfrm>
                <a:off x="685056" y="968761"/>
                <a:ext cx="566821" cy="307776"/>
              </a:xfrm>
              <a:prstGeom prst="rect">
                <a:avLst/>
              </a:prstGeom>
              <a:noFill/>
            </p:spPr>
            <p:txBody>
              <a:bodyPr wrap="none" rtlCol="0">
                <a:spAutoFit/>
              </a:bodyPr>
              <a:lstStyle/>
              <a:p>
                <a:pPr defTabSz="685800"/>
                <a:r>
                  <a:rPr lang="en-GB" sz="900" i="1" dirty="0">
                    <a:solidFill>
                      <a:prstClr val="black"/>
                    </a:solidFill>
                  </a:rPr>
                  <a:t>pBad</a:t>
                </a:r>
              </a:p>
            </p:txBody>
          </p:sp>
        </p:grpSp>
        <p:grpSp>
          <p:nvGrpSpPr>
            <p:cNvPr id="49" name="Group 48"/>
            <p:cNvGrpSpPr/>
            <p:nvPr/>
          </p:nvGrpSpPr>
          <p:grpSpPr>
            <a:xfrm>
              <a:off x="415758" y="1618863"/>
              <a:ext cx="1309781" cy="760688"/>
              <a:chOff x="293292" y="1440538"/>
              <a:chExt cx="1746375" cy="1014251"/>
            </a:xfrm>
          </p:grpSpPr>
          <p:sp>
            <p:nvSpPr>
              <p:cNvPr id="50" name="Rectangle 49"/>
              <p:cNvSpPr/>
              <p:nvPr/>
            </p:nvSpPr>
            <p:spPr>
              <a:xfrm>
                <a:off x="293292" y="1471896"/>
                <a:ext cx="1674367" cy="969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endParaRPr>
              </a:p>
            </p:txBody>
          </p:sp>
          <p:cxnSp>
            <p:nvCxnSpPr>
              <p:cNvPr id="51" name="Straight Arrow Connector 50"/>
              <p:cNvCxnSpPr/>
              <p:nvPr/>
            </p:nvCxnSpPr>
            <p:spPr>
              <a:xfrm>
                <a:off x="710744" y="1674601"/>
                <a:ext cx="25202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946867" y="1656562"/>
                <a:ext cx="0" cy="2806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93292" y="1471897"/>
                <a:ext cx="541173" cy="369332"/>
              </a:xfrm>
              <a:prstGeom prst="rect">
                <a:avLst/>
              </a:prstGeom>
              <a:noFill/>
            </p:spPr>
            <p:txBody>
              <a:bodyPr wrap="none" rtlCol="0">
                <a:spAutoFit/>
              </a:bodyPr>
              <a:lstStyle/>
              <a:p>
                <a:pPr defTabSz="685800"/>
                <a:r>
                  <a:rPr lang="en-GB" sz="1200" dirty="0">
                    <a:solidFill>
                      <a:prstClr val="black"/>
                    </a:solidFill>
                  </a:rPr>
                  <a:t>NRI</a:t>
                </a:r>
              </a:p>
            </p:txBody>
          </p:sp>
          <p:cxnSp>
            <p:nvCxnSpPr>
              <p:cNvPr id="54" name="Straight Arrow Connector 53"/>
              <p:cNvCxnSpPr/>
              <p:nvPr/>
            </p:nvCxnSpPr>
            <p:spPr>
              <a:xfrm>
                <a:off x="750947" y="1981366"/>
                <a:ext cx="5040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61905" y="1981366"/>
                <a:ext cx="0" cy="217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57" idx="3"/>
              </p:cNvCxnSpPr>
              <p:nvPr/>
            </p:nvCxnSpPr>
            <p:spPr>
              <a:xfrm>
                <a:off x="750947" y="2192982"/>
                <a:ext cx="109112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275095" y="2084268"/>
                <a:ext cx="566972" cy="2174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200" dirty="0">
                    <a:solidFill>
                      <a:prstClr val="black"/>
                    </a:solidFill>
                  </a:rPr>
                  <a:t>gfp</a:t>
                </a:r>
              </a:p>
            </p:txBody>
          </p:sp>
          <p:sp>
            <p:nvSpPr>
              <p:cNvPr id="58" name="Oval 57"/>
              <p:cNvSpPr/>
              <p:nvPr/>
            </p:nvSpPr>
            <p:spPr>
              <a:xfrm>
                <a:off x="1751635" y="1440538"/>
                <a:ext cx="288032" cy="280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350" dirty="0">
                    <a:solidFill>
                      <a:prstClr val="black"/>
                    </a:solidFill>
                  </a:rPr>
                  <a:t>2</a:t>
                </a:r>
              </a:p>
            </p:txBody>
          </p:sp>
          <p:sp>
            <p:nvSpPr>
              <p:cNvPr id="59" name="TextBox 58"/>
              <p:cNvSpPr txBox="1"/>
              <p:nvPr/>
            </p:nvSpPr>
            <p:spPr>
              <a:xfrm>
                <a:off x="699983" y="2147013"/>
                <a:ext cx="660865" cy="307776"/>
              </a:xfrm>
              <a:prstGeom prst="rect">
                <a:avLst/>
              </a:prstGeom>
              <a:noFill/>
            </p:spPr>
            <p:txBody>
              <a:bodyPr wrap="none" rtlCol="0">
                <a:spAutoFit/>
              </a:bodyPr>
              <a:lstStyle/>
              <a:p>
                <a:pPr defTabSz="685800"/>
                <a:r>
                  <a:rPr lang="en-GB" sz="900" i="1" dirty="0">
                    <a:solidFill>
                      <a:prstClr val="black"/>
                    </a:solidFill>
                  </a:rPr>
                  <a:t>glnAp</a:t>
                </a:r>
                <a:r>
                  <a:rPr lang="en-GB" sz="900" i="1" baseline="-25000" dirty="0">
                    <a:solidFill>
                      <a:prstClr val="black"/>
                    </a:solidFill>
                  </a:rPr>
                  <a:t>2</a:t>
                </a:r>
              </a:p>
            </p:txBody>
          </p:sp>
        </p:grpSp>
        <p:grpSp>
          <p:nvGrpSpPr>
            <p:cNvPr id="72" name="Group 71"/>
            <p:cNvGrpSpPr/>
            <p:nvPr/>
          </p:nvGrpSpPr>
          <p:grpSpPr>
            <a:xfrm>
              <a:off x="1843844" y="822082"/>
              <a:ext cx="2268252" cy="758049"/>
              <a:chOff x="2411760" y="267992"/>
              <a:chExt cx="3024336" cy="1010732"/>
            </a:xfrm>
          </p:grpSpPr>
          <p:sp>
            <p:nvSpPr>
              <p:cNvPr id="73" name="Rectangle 72"/>
              <p:cNvSpPr/>
              <p:nvPr/>
            </p:nvSpPr>
            <p:spPr>
              <a:xfrm>
                <a:off x="2411760" y="299350"/>
                <a:ext cx="2952327" cy="96941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endParaRPr>
              </a:p>
            </p:txBody>
          </p:sp>
          <p:sp>
            <p:nvSpPr>
              <p:cNvPr id="74" name="Oval 73"/>
              <p:cNvSpPr/>
              <p:nvPr/>
            </p:nvSpPr>
            <p:spPr>
              <a:xfrm>
                <a:off x="5148064" y="267992"/>
                <a:ext cx="288032" cy="280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350" dirty="0">
                    <a:solidFill>
                      <a:prstClr val="black"/>
                    </a:solidFill>
                  </a:rPr>
                  <a:t>4</a:t>
                </a:r>
              </a:p>
            </p:txBody>
          </p:sp>
          <p:cxnSp>
            <p:nvCxnSpPr>
              <p:cNvPr id="75" name="Straight Arrow Connector 74"/>
              <p:cNvCxnSpPr/>
              <p:nvPr/>
            </p:nvCxnSpPr>
            <p:spPr>
              <a:xfrm>
                <a:off x="2788752" y="502055"/>
                <a:ext cx="25202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3024875" y="484016"/>
                <a:ext cx="0" cy="2806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411760" y="299351"/>
                <a:ext cx="509199" cy="369332"/>
              </a:xfrm>
              <a:prstGeom prst="rect">
                <a:avLst/>
              </a:prstGeom>
              <a:noFill/>
            </p:spPr>
            <p:txBody>
              <a:bodyPr wrap="none" rtlCol="0">
                <a:spAutoFit/>
              </a:bodyPr>
              <a:lstStyle/>
              <a:p>
                <a:pPr defTabSz="685800"/>
                <a:r>
                  <a:rPr lang="en-GB" sz="1200" dirty="0">
                    <a:solidFill>
                      <a:prstClr val="black"/>
                    </a:solidFill>
                  </a:rPr>
                  <a:t>ara</a:t>
                </a:r>
              </a:p>
            </p:txBody>
          </p:sp>
          <p:cxnSp>
            <p:nvCxnSpPr>
              <p:cNvPr id="78" name="Straight Arrow Connector 77"/>
              <p:cNvCxnSpPr/>
              <p:nvPr/>
            </p:nvCxnSpPr>
            <p:spPr>
              <a:xfrm>
                <a:off x="2828955" y="808820"/>
                <a:ext cx="5040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839913" y="808820"/>
                <a:ext cx="0" cy="217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90" idx="1"/>
              </p:cNvCxnSpPr>
              <p:nvPr/>
            </p:nvCxnSpPr>
            <p:spPr>
              <a:xfrm flipV="1">
                <a:off x="2828955" y="1017435"/>
                <a:ext cx="1824145" cy="30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751011" y="968761"/>
                <a:ext cx="566821" cy="307776"/>
              </a:xfrm>
              <a:prstGeom prst="rect">
                <a:avLst/>
              </a:prstGeom>
              <a:noFill/>
            </p:spPr>
            <p:txBody>
              <a:bodyPr wrap="none" rtlCol="0">
                <a:spAutoFit/>
              </a:bodyPr>
              <a:lstStyle/>
              <a:p>
                <a:pPr defTabSz="685800"/>
                <a:r>
                  <a:rPr lang="en-GB" sz="900" i="1" dirty="0">
                    <a:solidFill>
                      <a:prstClr val="black"/>
                    </a:solidFill>
                  </a:rPr>
                  <a:t>pBad</a:t>
                </a:r>
              </a:p>
            </p:txBody>
          </p:sp>
          <p:cxnSp>
            <p:nvCxnSpPr>
              <p:cNvPr id="82" name="Straight Arrow Connector 81"/>
              <p:cNvCxnSpPr/>
              <p:nvPr/>
            </p:nvCxnSpPr>
            <p:spPr>
              <a:xfrm>
                <a:off x="3435086" y="498536"/>
                <a:ext cx="252028"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3671209" y="480497"/>
                <a:ext cx="0" cy="280688"/>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017635" y="295831"/>
                <a:ext cx="541173" cy="369332"/>
              </a:xfrm>
              <a:prstGeom prst="rect">
                <a:avLst/>
              </a:prstGeom>
              <a:noFill/>
            </p:spPr>
            <p:txBody>
              <a:bodyPr wrap="none" rtlCol="0">
                <a:spAutoFit/>
              </a:bodyPr>
              <a:lstStyle/>
              <a:p>
                <a:pPr defTabSz="685800"/>
                <a:r>
                  <a:rPr lang="en-GB" sz="1200" dirty="0">
                    <a:solidFill>
                      <a:prstClr val="black"/>
                    </a:solidFill>
                  </a:rPr>
                  <a:t>NRI</a:t>
                </a:r>
              </a:p>
            </p:txBody>
          </p:sp>
          <p:cxnSp>
            <p:nvCxnSpPr>
              <p:cNvPr id="85" name="Straight Arrow Connector 84"/>
              <p:cNvCxnSpPr/>
              <p:nvPr/>
            </p:nvCxnSpPr>
            <p:spPr>
              <a:xfrm>
                <a:off x="3475289" y="805301"/>
                <a:ext cx="5040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486247" y="805301"/>
                <a:ext cx="0" cy="217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88" idx="3"/>
              </p:cNvCxnSpPr>
              <p:nvPr/>
            </p:nvCxnSpPr>
            <p:spPr>
              <a:xfrm>
                <a:off x="3475289" y="1016917"/>
                <a:ext cx="109112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999437" y="908203"/>
                <a:ext cx="566972" cy="2174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200" dirty="0">
                    <a:solidFill>
                      <a:prstClr val="black"/>
                    </a:solidFill>
                  </a:rPr>
                  <a:t>CI</a:t>
                </a:r>
              </a:p>
            </p:txBody>
          </p:sp>
          <p:sp>
            <p:nvSpPr>
              <p:cNvPr id="89" name="TextBox 88"/>
              <p:cNvSpPr txBox="1"/>
              <p:nvPr/>
            </p:nvSpPr>
            <p:spPr>
              <a:xfrm>
                <a:off x="3424325" y="970948"/>
                <a:ext cx="660865" cy="307776"/>
              </a:xfrm>
              <a:prstGeom prst="rect">
                <a:avLst/>
              </a:prstGeom>
              <a:noFill/>
            </p:spPr>
            <p:txBody>
              <a:bodyPr wrap="none" rtlCol="0">
                <a:spAutoFit/>
              </a:bodyPr>
              <a:lstStyle/>
              <a:p>
                <a:pPr defTabSz="685800"/>
                <a:r>
                  <a:rPr lang="en-GB" sz="900" i="1" dirty="0">
                    <a:solidFill>
                      <a:prstClr val="black"/>
                    </a:solidFill>
                  </a:rPr>
                  <a:t>glnAp</a:t>
                </a:r>
                <a:r>
                  <a:rPr lang="en-GB" sz="900" i="1" baseline="-25000" dirty="0">
                    <a:solidFill>
                      <a:prstClr val="black"/>
                    </a:solidFill>
                  </a:rPr>
                  <a:t>2</a:t>
                </a:r>
              </a:p>
            </p:txBody>
          </p:sp>
          <p:sp>
            <p:nvSpPr>
              <p:cNvPr id="90" name="Rectangle 89"/>
              <p:cNvSpPr/>
              <p:nvPr/>
            </p:nvSpPr>
            <p:spPr>
              <a:xfrm>
                <a:off x="4653100" y="908720"/>
                <a:ext cx="566972" cy="2174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200" dirty="0">
                    <a:solidFill>
                      <a:prstClr val="black"/>
                    </a:solidFill>
                  </a:rPr>
                  <a:t>LacI</a:t>
                </a:r>
              </a:p>
            </p:txBody>
          </p:sp>
        </p:grpSp>
        <p:grpSp>
          <p:nvGrpSpPr>
            <p:cNvPr id="113" name="Group 112"/>
            <p:cNvGrpSpPr/>
            <p:nvPr/>
          </p:nvGrpSpPr>
          <p:grpSpPr>
            <a:xfrm>
              <a:off x="2104685" y="1649196"/>
              <a:ext cx="1208858" cy="750576"/>
              <a:chOff x="2536065" y="2469014"/>
              <a:chExt cx="1611811" cy="1000768"/>
            </a:xfrm>
          </p:grpSpPr>
          <p:sp>
            <p:nvSpPr>
              <p:cNvPr id="114" name="Rectangle 113"/>
              <p:cNvSpPr/>
              <p:nvPr/>
            </p:nvSpPr>
            <p:spPr>
              <a:xfrm>
                <a:off x="2558300" y="2500372"/>
                <a:ext cx="1506217" cy="969410"/>
              </a:xfrm>
              <a:prstGeom prst="rect">
                <a:avLst/>
              </a:prstGeom>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en-GB" sz="1350">
                  <a:solidFill>
                    <a:prstClr val="black"/>
                  </a:solidFill>
                </a:endParaRPr>
              </a:p>
            </p:txBody>
          </p:sp>
          <p:grpSp>
            <p:nvGrpSpPr>
              <p:cNvPr id="115" name="Group 114"/>
              <p:cNvGrpSpPr/>
              <p:nvPr/>
            </p:nvGrpSpPr>
            <p:grpSpPr>
              <a:xfrm>
                <a:off x="2536065" y="2749413"/>
                <a:ext cx="1611811" cy="567194"/>
                <a:chOff x="3302366" y="396813"/>
                <a:chExt cx="1611811" cy="567194"/>
              </a:xfrm>
            </p:grpSpPr>
            <p:sp>
              <p:nvSpPr>
                <p:cNvPr id="117" name="Rectangle 116"/>
                <p:cNvSpPr/>
                <p:nvPr/>
              </p:nvSpPr>
              <p:spPr>
                <a:xfrm>
                  <a:off x="3780777" y="531959"/>
                  <a:ext cx="625011"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350" dirty="0">
                      <a:solidFill>
                        <a:prstClr val="black"/>
                      </a:solidFill>
                    </a:rPr>
                    <a:t>?</a:t>
                  </a:r>
                </a:p>
              </p:txBody>
            </p:sp>
            <p:cxnSp>
              <p:nvCxnSpPr>
                <p:cNvPr id="118" name="Straight Arrow Connector 117"/>
                <p:cNvCxnSpPr>
                  <a:endCxn id="117" idx="1"/>
                </p:cNvCxnSpPr>
                <p:nvPr/>
              </p:nvCxnSpPr>
              <p:spPr>
                <a:xfrm>
                  <a:off x="3405535" y="747983"/>
                  <a:ext cx="3752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302366" y="396813"/>
                  <a:ext cx="545021" cy="400109"/>
                </a:xfrm>
                <a:prstGeom prst="rect">
                  <a:avLst/>
                </a:prstGeom>
                <a:noFill/>
              </p:spPr>
              <p:txBody>
                <a:bodyPr wrap="none" rtlCol="0">
                  <a:spAutoFit/>
                </a:bodyPr>
                <a:lstStyle/>
                <a:p>
                  <a:pPr defTabSz="685800"/>
                  <a:r>
                    <a:rPr lang="en-GB" sz="1350" dirty="0">
                      <a:solidFill>
                        <a:prstClr val="black"/>
                      </a:solidFill>
                    </a:rPr>
                    <a:t>ara</a:t>
                  </a:r>
                </a:p>
              </p:txBody>
            </p:sp>
            <p:cxnSp>
              <p:nvCxnSpPr>
                <p:cNvPr id="120" name="Straight Arrow Connector 119"/>
                <p:cNvCxnSpPr>
                  <a:stCxn id="117" idx="3"/>
                </p:cNvCxnSpPr>
                <p:nvPr/>
              </p:nvCxnSpPr>
              <p:spPr>
                <a:xfrm>
                  <a:off x="4405788" y="747983"/>
                  <a:ext cx="37892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4366590" y="398413"/>
                  <a:ext cx="547587" cy="400109"/>
                </a:xfrm>
                <a:prstGeom prst="rect">
                  <a:avLst/>
                </a:prstGeom>
                <a:noFill/>
              </p:spPr>
              <p:txBody>
                <a:bodyPr wrap="none" rtlCol="0">
                  <a:spAutoFit/>
                </a:bodyPr>
                <a:lstStyle/>
                <a:p>
                  <a:pPr defTabSz="685800"/>
                  <a:r>
                    <a:rPr lang="en-GB" sz="1350" dirty="0">
                      <a:solidFill>
                        <a:prstClr val="black"/>
                      </a:solidFill>
                    </a:rPr>
                    <a:t>gfp</a:t>
                  </a:r>
                </a:p>
              </p:txBody>
            </p:sp>
          </p:grpSp>
          <p:sp>
            <p:nvSpPr>
              <p:cNvPr id="116" name="Oval 115"/>
              <p:cNvSpPr/>
              <p:nvPr/>
            </p:nvSpPr>
            <p:spPr>
              <a:xfrm>
                <a:off x="3848493" y="2469014"/>
                <a:ext cx="288032" cy="280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GB" sz="1350" dirty="0">
                    <a:solidFill>
                      <a:prstClr val="black"/>
                    </a:solidFill>
                  </a:rPr>
                  <a:t>6</a:t>
                </a:r>
              </a:p>
            </p:txBody>
          </p:sp>
        </p:grpSp>
      </p:grpSp>
      <p:sp>
        <p:nvSpPr>
          <p:cNvPr id="122" name="Rectangle 121"/>
          <p:cNvSpPr/>
          <p:nvPr/>
        </p:nvSpPr>
        <p:spPr>
          <a:xfrm>
            <a:off x="265923" y="2562719"/>
            <a:ext cx="4343400" cy="507831"/>
          </a:xfrm>
          <a:prstGeom prst="rect">
            <a:avLst/>
          </a:prstGeom>
        </p:spPr>
        <p:txBody>
          <a:bodyPr wrap="square">
            <a:spAutoFit/>
          </a:bodyPr>
          <a:lstStyle/>
          <a:p>
            <a:pPr indent="-32" defTabSz="685800">
              <a:lnSpc>
                <a:spcPct val="90000"/>
              </a:lnSpc>
              <a:spcBef>
                <a:spcPct val="20000"/>
              </a:spcBef>
            </a:pPr>
            <a:r>
              <a:rPr lang="en-GB" sz="1500" dirty="0">
                <a:solidFill>
                  <a:srgbClr val="000000"/>
                </a:solidFill>
                <a:latin typeface="Segoe UI Light" panose="020B0502040204020203" pitchFamily="34" charset="0"/>
                <a:cs typeface="Segoe UI Light" panose="020B0502040204020203" pitchFamily="34" charset="0"/>
              </a:rPr>
              <a:t>Synthetic </a:t>
            </a:r>
            <a:r>
              <a:rPr lang="en-GB" sz="1500" dirty="0" smtClean="0">
                <a:solidFill>
                  <a:srgbClr val="000000"/>
                </a:solidFill>
                <a:latin typeface="Segoe UI Light" panose="020B0502040204020203" pitchFamily="34" charset="0"/>
                <a:cs typeface="Segoe UI Light" panose="020B0502040204020203" pitchFamily="34" charset="0"/>
              </a:rPr>
              <a:t>Biology – How to design biological systems with </a:t>
            </a:r>
            <a:r>
              <a:rPr lang="en-GB" sz="1500" dirty="0">
                <a:solidFill>
                  <a:srgbClr val="000000"/>
                </a:solidFill>
                <a:latin typeface="Segoe UI Light" panose="020B0502040204020203" pitchFamily="34" charset="0"/>
                <a:cs typeface="Segoe UI Light" panose="020B0502040204020203" pitchFamily="34" charset="0"/>
              </a:rPr>
              <a:t>desired </a:t>
            </a:r>
            <a:r>
              <a:rPr lang="en-GB" sz="1500" dirty="0" err="1">
                <a:solidFill>
                  <a:srgbClr val="000000"/>
                </a:solidFill>
                <a:latin typeface="Segoe UI Light" panose="020B0502040204020203" pitchFamily="34" charset="0"/>
                <a:cs typeface="Segoe UI Light" panose="020B0502040204020203" pitchFamily="34" charset="0"/>
              </a:rPr>
              <a:t>behavior</a:t>
            </a:r>
            <a:r>
              <a:rPr lang="en-GB" sz="1500" dirty="0">
                <a:solidFill>
                  <a:srgbClr val="000000"/>
                </a:solidFill>
                <a:latin typeface="Segoe UI Light" panose="020B0502040204020203" pitchFamily="34" charset="0"/>
                <a:cs typeface="Segoe UI Light" panose="020B0502040204020203" pitchFamily="34" charset="0"/>
              </a:rPr>
              <a:t> from </a:t>
            </a:r>
            <a:r>
              <a:rPr lang="en-GB" sz="1500" dirty="0" smtClean="0">
                <a:solidFill>
                  <a:srgbClr val="000000"/>
                </a:solidFill>
                <a:latin typeface="Segoe UI Light" panose="020B0502040204020203" pitchFamily="34" charset="0"/>
                <a:cs typeface="Segoe UI Light" panose="020B0502040204020203" pitchFamily="34" charset="0"/>
              </a:rPr>
              <a:t>parts?</a:t>
            </a:r>
            <a:endParaRPr lang="en-US" sz="1500" dirty="0">
              <a:solidFill>
                <a:srgbClr val="000000"/>
              </a:solidFill>
              <a:latin typeface="Segoe UI Light" panose="020B0502040204020203" pitchFamily="34" charset="0"/>
              <a:cs typeface="Segoe UI Light" panose="020B0502040204020203" pitchFamily="34" charset="0"/>
            </a:endParaRPr>
          </a:p>
        </p:txBody>
      </p:sp>
      <p:pic>
        <p:nvPicPr>
          <p:cNvPr id="1026" name="Picture 2" descr="C:\Users\hkugler\z34bio-dna\paper\Figs\OR_rxnGraphIm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798" y="3385263"/>
            <a:ext cx="3005832" cy="1085850"/>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p:cNvSpPr/>
          <p:nvPr/>
        </p:nvSpPr>
        <p:spPr>
          <a:xfrm>
            <a:off x="251737" y="4471113"/>
            <a:ext cx="4167672" cy="507831"/>
          </a:xfrm>
          <a:prstGeom prst="rect">
            <a:avLst/>
          </a:prstGeom>
        </p:spPr>
        <p:txBody>
          <a:bodyPr wrap="square">
            <a:spAutoFit/>
          </a:bodyPr>
          <a:lstStyle/>
          <a:p>
            <a:pPr indent="-32" defTabSz="685800">
              <a:lnSpc>
                <a:spcPct val="90000"/>
              </a:lnSpc>
              <a:spcBef>
                <a:spcPct val="20000"/>
              </a:spcBef>
            </a:pPr>
            <a:r>
              <a:rPr lang="en-GB" sz="1500" dirty="0" smtClean="0">
                <a:solidFill>
                  <a:srgbClr val="000000"/>
                </a:solidFill>
                <a:latin typeface="Segoe UI Light" panose="020B0502040204020203" pitchFamily="34" charset="0"/>
                <a:cs typeface="Segoe UI Light" panose="020B0502040204020203" pitchFamily="34" charset="0"/>
              </a:rPr>
              <a:t>DNA Computing – Is our designed circuit computing </a:t>
            </a:r>
            <a:r>
              <a:rPr lang="en-GB" sz="1500" dirty="0">
                <a:solidFill>
                  <a:srgbClr val="000000"/>
                </a:solidFill>
                <a:latin typeface="Segoe UI Light" panose="020B0502040204020203" pitchFamily="34" charset="0"/>
                <a:cs typeface="Segoe UI Light" panose="020B0502040204020203" pitchFamily="34" charset="0"/>
              </a:rPr>
              <a:t>what we expected?</a:t>
            </a:r>
            <a:endParaRPr lang="en-US" sz="1500" dirty="0">
              <a:solidFill>
                <a:srgbClr val="000000"/>
              </a:solidFill>
              <a:latin typeface="Segoe UI Light" panose="020B0502040204020203" pitchFamily="34" charset="0"/>
              <a:cs typeface="Segoe UI Light" panose="020B0502040204020203" pitchFamily="34" charset="0"/>
            </a:endParaRPr>
          </a:p>
        </p:txBody>
      </p:sp>
      <p:sp>
        <p:nvSpPr>
          <p:cNvPr id="126" name="Rectangle 125"/>
          <p:cNvSpPr/>
          <p:nvPr/>
        </p:nvSpPr>
        <p:spPr>
          <a:xfrm>
            <a:off x="4609322" y="4263364"/>
            <a:ext cx="4315689" cy="507831"/>
          </a:xfrm>
          <a:prstGeom prst="rect">
            <a:avLst/>
          </a:prstGeom>
        </p:spPr>
        <p:txBody>
          <a:bodyPr wrap="square">
            <a:spAutoFit/>
          </a:bodyPr>
          <a:lstStyle/>
          <a:p>
            <a:pPr indent="-32" defTabSz="685800">
              <a:lnSpc>
                <a:spcPct val="90000"/>
              </a:lnSpc>
              <a:spcBef>
                <a:spcPct val="20000"/>
              </a:spcBef>
            </a:pPr>
            <a:r>
              <a:rPr lang="en-GB" sz="1500" dirty="0">
                <a:solidFill>
                  <a:srgbClr val="000000"/>
                </a:solidFill>
                <a:latin typeface="Segoe UI Light" panose="020B0502040204020203" pitchFamily="34" charset="0"/>
                <a:cs typeface="Segoe UI Light" panose="020B0502040204020203" pitchFamily="34" charset="0"/>
              </a:rPr>
              <a:t>Developmental </a:t>
            </a:r>
            <a:r>
              <a:rPr lang="en-GB" sz="1500" dirty="0" smtClean="0">
                <a:solidFill>
                  <a:srgbClr val="000000"/>
                </a:solidFill>
                <a:latin typeface="Segoe UI Light" panose="020B0502040204020203" pitchFamily="34" charset="0"/>
                <a:cs typeface="Segoe UI Light" panose="020B0502040204020203" pitchFamily="34" charset="0"/>
              </a:rPr>
              <a:t>Biology – what are the design principles of organ </a:t>
            </a:r>
            <a:r>
              <a:rPr lang="en-GB" sz="1500" dirty="0">
                <a:solidFill>
                  <a:srgbClr val="000000"/>
                </a:solidFill>
                <a:latin typeface="Segoe UI Light" panose="020B0502040204020203" pitchFamily="34" charset="0"/>
                <a:cs typeface="Segoe UI Light" panose="020B0502040204020203" pitchFamily="34" charset="0"/>
              </a:rPr>
              <a:t>development and </a:t>
            </a:r>
            <a:r>
              <a:rPr lang="en-GB" sz="1500" dirty="0" smtClean="0">
                <a:solidFill>
                  <a:srgbClr val="000000"/>
                </a:solidFill>
                <a:latin typeface="Segoe UI Light" panose="020B0502040204020203" pitchFamily="34" charset="0"/>
                <a:cs typeface="Segoe UI Light" panose="020B0502040204020203" pitchFamily="34" charset="0"/>
              </a:rPr>
              <a:t>maintenance?</a:t>
            </a:r>
            <a:endParaRPr lang="en-US" sz="1500" dirty="0">
              <a:solidFill>
                <a:srgbClr val="000000"/>
              </a:solidFill>
              <a:latin typeface="Segoe UI Light" panose="020B0502040204020203" pitchFamily="34" charset="0"/>
              <a:cs typeface="Segoe UI Light" panose="020B0502040204020203" pitchFamily="34" charset="0"/>
            </a:endParaRPr>
          </a:p>
        </p:txBody>
      </p:sp>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793" y="3606743"/>
            <a:ext cx="2291715" cy="485775"/>
          </a:xfrm>
          <a:prstGeom prst="rect">
            <a:avLst/>
          </a:prstGeom>
        </p:spPr>
      </p:pic>
      <p:sp>
        <p:nvSpPr>
          <p:cNvPr id="125" name="Rectangle 124"/>
          <p:cNvSpPr/>
          <p:nvPr/>
        </p:nvSpPr>
        <p:spPr>
          <a:xfrm>
            <a:off x="4609322" y="2578730"/>
            <a:ext cx="4460033" cy="701731"/>
          </a:xfrm>
          <a:prstGeom prst="rect">
            <a:avLst/>
          </a:prstGeom>
        </p:spPr>
        <p:txBody>
          <a:bodyPr wrap="square">
            <a:spAutoFit/>
          </a:bodyPr>
          <a:lstStyle/>
          <a:p>
            <a:pPr indent="-32" defTabSz="685800">
              <a:lnSpc>
                <a:spcPct val="90000"/>
              </a:lnSpc>
              <a:spcBef>
                <a:spcPct val="20000"/>
              </a:spcBef>
            </a:pPr>
            <a:r>
              <a:rPr lang="en-GB" sz="1500" dirty="0">
                <a:solidFill>
                  <a:srgbClr val="000000"/>
                </a:solidFill>
                <a:latin typeface="Segoe UI Light" panose="020B0502040204020203" pitchFamily="34" charset="0"/>
                <a:cs typeface="Segoe UI Light" panose="020B0502040204020203" pitchFamily="34" charset="0"/>
              </a:rPr>
              <a:t>Stem Cells – what is a stem cell computing to maintain its </a:t>
            </a:r>
            <a:r>
              <a:rPr lang="en-GB" sz="1500" dirty="0" smtClean="0">
                <a:solidFill>
                  <a:srgbClr val="000000"/>
                </a:solidFill>
                <a:latin typeface="Segoe UI Light" panose="020B0502040204020203" pitchFamily="34" charset="0"/>
                <a:cs typeface="Segoe UI Light" panose="020B0502040204020203" pitchFamily="34" charset="0"/>
              </a:rPr>
              <a:t>state, and ca</a:t>
            </a:r>
            <a:r>
              <a:rPr lang="en-GB" dirty="0" smtClean="0">
                <a:solidFill>
                  <a:srgbClr val="000000"/>
                </a:solidFill>
                <a:latin typeface="Segoe UI Light" panose="020B0502040204020203" pitchFamily="34" charset="0"/>
                <a:cs typeface="Segoe UI Light" panose="020B0502040204020203" pitchFamily="34" charset="0"/>
              </a:rPr>
              <a:t>n </a:t>
            </a:r>
            <a:r>
              <a:rPr lang="en-GB" dirty="0">
                <a:solidFill>
                  <a:srgbClr val="000000"/>
                </a:solidFill>
                <a:latin typeface="Segoe UI Light" panose="020B0502040204020203" pitchFamily="34" charset="0"/>
                <a:cs typeface="Segoe UI Light" panose="020B0502040204020203" pitchFamily="34" charset="0"/>
              </a:rPr>
              <a:t>we program stem cells to acquire specific fates in a robust </a:t>
            </a:r>
            <a:r>
              <a:rPr lang="en-GB" dirty="0" smtClean="0">
                <a:solidFill>
                  <a:srgbClr val="000000"/>
                </a:solidFill>
                <a:latin typeface="Segoe UI Light" panose="020B0502040204020203" pitchFamily="34" charset="0"/>
                <a:cs typeface="Segoe UI Light" panose="020B0502040204020203" pitchFamily="34" charset="0"/>
              </a:rPr>
              <a:t>way?</a:t>
            </a:r>
            <a:endParaRPr lang="en-US" dirty="0">
              <a:solidFill>
                <a:srgbClr val="000000"/>
              </a:solidFill>
              <a:latin typeface="Segoe UI Light" panose="020B0502040204020203" pitchFamily="34" charset="0"/>
              <a:cs typeface="Segoe UI Light" panose="020B0502040204020203" pitchFamily="34" charset="0"/>
            </a:endParaRPr>
          </a:p>
        </p:txBody>
      </p:sp>
      <p:pic>
        <p:nvPicPr>
          <p:cNvPr id="61" name="Picture 60" descr="tree.gif"/>
          <p:cNvPicPr>
            <a:picLocks noChangeAspect="1"/>
          </p:cNvPicPr>
          <p:nvPr/>
        </p:nvPicPr>
        <p:blipFill>
          <a:blip r:embed="rId5" cstate="print"/>
          <a:stretch>
            <a:fillRect/>
          </a:stretch>
        </p:blipFill>
        <p:spPr>
          <a:xfrm>
            <a:off x="5778966" y="988017"/>
            <a:ext cx="2313212" cy="1590713"/>
          </a:xfrm>
          <a:prstGeom prst="rect">
            <a:avLst/>
          </a:prstGeom>
        </p:spPr>
      </p:pic>
      <p:sp>
        <p:nvSpPr>
          <p:cNvPr id="66" name="Title 1"/>
          <p:cNvSpPr txBox="1">
            <a:spLocks/>
          </p:cNvSpPr>
          <p:nvPr/>
        </p:nvSpPr>
        <p:spPr>
          <a:xfrm>
            <a:off x="389436" y="333188"/>
            <a:ext cx="8363938" cy="498598"/>
          </a:xfrm>
          <a:prstGeom prst="rect">
            <a:avLst/>
          </a:prstGeom>
        </p:spPr>
        <p:txBody>
          <a:bodyPr vert="horz" wrap="square" lIns="0" tIns="0" rIns="0" bIns="0" rtlCol="0" anchor="t">
            <a:spAutoFit/>
          </a:bodyPr>
          <a:lstStyle>
            <a:lvl1pPr algn="l" defTabSz="685864" rtl="0" eaLnBrk="1" latinLnBrk="0" hangingPunct="1">
              <a:lnSpc>
                <a:spcPct val="90000"/>
              </a:lnSpc>
              <a:spcBef>
                <a:spcPct val="0"/>
              </a:spcBef>
              <a:buNone/>
              <a:defRPr lang="en-US" sz="4100" b="0" kern="1200" cap="none" spc="-75" baseline="0">
                <a:ln w="3175">
                  <a:noFill/>
                </a:ln>
                <a:solidFill>
                  <a:schemeClr val="tx1"/>
                </a:solidFill>
                <a:effectLst/>
                <a:latin typeface="+mj-lt"/>
                <a:ea typeface="+mn-ea"/>
                <a:cs typeface="Arial" charset="0"/>
              </a:defRPr>
            </a:lvl1pPr>
          </a:lstStyle>
          <a:p>
            <a:pPr marL="0" marR="0" lvl="0" indent="0" algn="l" defTabSz="685864"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75" normalizeH="0" baseline="0" noProof="0" dirty="0" smtClean="0">
                <a:ln w="3175">
                  <a:noFill/>
                </a:ln>
                <a:solidFill>
                  <a:srgbClr val="003963"/>
                </a:solidFill>
                <a:effectLst/>
                <a:uLnTx/>
                <a:uFillTx/>
                <a:latin typeface="Segoe UI Light"/>
                <a:cs typeface="Arial" charset="0"/>
              </a:rPr>
              <a:t>Questions</a:t>
            </a:r>
            <a:r>
              <a:rPr kumimoji="0" lang="en-US" sz="3600" b="0" i="0" u="none" strike="noStrike" kern="1200" cap="none" spc="-75" normalizeH="0" noProof="0" dirty="0" smtClean="0">
                <a:ln w="3175">
                  <a:noFill/>
                </a:ln>
                <a:solidFill>
                  <a:srgbClr val="003963"/>
                </a:solidFill>
                <a:effectLst/>
                <a:uLnTx/>
                <a:uFillTx/>
                <a:latin typeface="Segoe UI Light"/>
                <a:cs typeface="Arial" charset="0"/>
              </a:rPr>
              <a:t> that we cannot (fully) answer yet</a:t>
            </a:r>
            <a:endParaRPr kumimoji="0" lang="en-US" sz="3600" b="0" i="0" u="none" strike="noStrike" kern="1200" cap="none" spc="-75" normalizeH="0" baseline="0" noProof="0" dirty="0">
              <a:ln w="3175">
                <a:noFill/>
              </a:ln>
              <a:solidFill>
                <a:srgbClr val="003963"/>
              </a:solidFill>
              <a:effectLst/>
              <a:uLnTx/>
              <a:uFillTx/>
              <a:latin typeface="Segoe UI Light"/>
              <a:cs typeface="Arial" charset="0"/>
            </a:endParaRPr>
          </a:p>
        </p:txBody>
      </p:sp>
    </p:spTree>
    <p:extLst>
      <p:ext uri="{BB962C8B-B14F-4D97-AF65-F5344CB8AC3E}">
        <p14:creationId xmlns:p14="http://schemas.microsoft.com/office/powerpoint/2010/main" val="281853224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Networks</a:t>
            </a:r>
            <a:endParaRPr lang="en-US" dirty="0"/>
          </a:p>
        </p:txBody>
      </p:sp>
      <p:sp>
        <p:nvSpPr>
          <p:cNvPr id="3" name="Text Placeholder 2"/>
          <p:cNvSpPr>
            <a:spLocks noGrp="1"/>
          </p:cNvSpPr>
          <p:nvPr>
            <p:ph type="body" sz="quarter" idx="10"/>
          </p:nvPr>
        </p:nvSpPr>
        <p:spPr>
          <a:xfrm>
            <a:off x="389436" y="1085849"/>
            <a:ext cx="8363938" cy="3462486"/>
          </a:xfrm>
        </p:spPr>
        <p:txBody>
          <a:bodyPr/>
          <a:lstStyle/>
          <a:p>
            <a:pPr marL="0" indent="0">
              <a:buNone/>
            </a:pPr>
            <a:endParaRPr lang="en-US" dirty="0" smtClean="0">
              <a:latin typeface="Courier New" panose="02070309020205020404" pitchFamily="49" charset="0"/>
              <a:cs typeface="Courier New" panose="02070309020205020404" pitchFamily="49" charset="0"/>
            </a:endParaRPr>
          </a:p>
          <a:p>
            <a:pPr marL="0" indent="0">
              <a:buNone/>
            </a:pPr>
            <a:r>
              <a:rPr lang="en-US" dirty="0" err="1" smtClean="0">
                <a:latin typeface="Courier New" panose="02070309020205020404" pitchFamily="49" charset="0"/>
                <a:cs typeface="Courier New" panose="02070309020205020404" pitchFamily="49" charset="0"/>
              </a:rPr>
              <a:t>bool</a:t>
            </a:r>
            <a:r>
              <a:rPr lang="en-US" dirty="0" smtClean="0">
                <a:latin typeface="Courier New" panose="02070309020205020404" pitchFamily="49" charset="0"/>
                <a:cs typeface="Courier New" panose="02070309020205020404" pitchFamily="49" charset="0"/>
              </a:rPr>
              <a:t> A, B, C;</a:t>
            </a:r>
            <a:endParaRPr lang="en-US" dirty="0">
              <a:latin typeface="Courier New" panose="02070309020205020404" pitchFamily="49" charset="0"/>
              <a:cs typeface="Courier New" panose="02070309020205020404" pitchFamily="49" charset="0"/>
            </a:endParaRPr>
          </a:p>
          <a:p>
            <a:pPr marL="0" indent="0">
              <a:buNone/>
            </a:pPr>
            <a:r>
              <a:rPr lang="en-US" dirty="0" smtClean="0">
                <a:latin typeface="Courier New" panose="02070309020205020404" pitchFamily="49" charset="0"/>
                <a:cs typeface="Courier New" panose="02070309020205020404" pitchFamily="49" charset="0"/>
              </a:rPr>
              <a:t>while (true) {</a:t>
            </a:r>
          </a:p>
          <a:p>
            <a:pPr marL="0" inden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 = f(A, B, C);</a:t>
            </a:r>
          </a:p>
          <a:p>
            <a:pPr marL="0" inden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B = g(A, B, C);</a:t>
            </a:r>
          </a:p>
          <a:p>
            <a:pPr marL="0" indent="0">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C </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h(A</a:t>
            </a:r>
            <a:r>
              <a:rPr lang="en-US" dirty="0">
                <a:latin typeface="Courier New" panose="02070309020205020404" pitchFamily="49" charset="0"/>
                <a:cs typeface="Courier New" panose="02070309020205020404" pitchFamily="49" charset="0"/>
              </a:rPr>
              <a:t>, B, C</a:t>
            </a:r>
            <a:r>
              <a:rPr lang="en-US" dirty="0" smtClean="0">
                <a:latin typeface="Courier New" panose="02070309020205020404" pitchFamily="49" charset="0"/>
                <a:cs typeface="Courier New" panose="02070309020205020404" pitchFamily="49" charset="0"/>
              </a:rPr>
              <a:t>);</a:t>
            </a:r>
          </a:p>
          <a:p>
            <a:pPr marL="0" indent="0">
              <a:buNone/>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7" name="Oval 6"/>
          <p:cNvSpPr/>
          <p:nvPr/>
        </p:nvSpPr>
        <p:spPr bwMode="auto">
          <a:xfrm>
            <a:off x="1828800" y="3571103"/>
            <a:ext cx="457200" cy="457200"/>
          </a:xfrm>
          <a:prstGeom prst="ellipse">
            <a:avLst/>
          </a:prstGeom>
          <a:noFill/>
          <a:ln w="15875">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Arrow Connector 7"/>
          <p:cNvCxnSpPr>
            <a:endCxn id="7" idx="5"/>
          </p:cNvCxnSpPr>
          <p:nvPr/>
        </p:nvCxnSpPr>
        <p:spPr>
          <a:xfrm flipH="1" flipV="1">
            <a:off x="2219045" y="3961348"/>
            <a:ext cx="285619" cy="556358"/>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06840" y="4517704"/>
            <a:ext cx="3004273" cy="430887"/>
          </a:xfrm>
          <a:prstGeom prst="rect">
            <a:avLst/>
          </a:prstGeom>
          <a:noFill/>
        </p:spPr>
        <p:txBody>
          <a:bodyPr wrap="square" lIns="0" tIns="0" rIns="0" bIns="0" rtlCol="0">
            <a:spAutoFit/>
          </a:bodyPr>
          <a:lstStyle/>
          <a:p>
            <a:r>
              <a:rPr lang="en-US" sz="2800" dirty="0" smtClean="0">
                <a:solidFill>
                  <a:schemeClr val="accent4">
                    <a:lumMod val="75000"/>
                  </a:schemeClr>
                </a:solidFill>
              </a:rPr>
              <a:t>Boolean Functions</a:t>
            </a:r>
          </a:p>
        </p:txBody>
      </p:sp>
    </p:spTree>
    <p:extLst>
      <p:ext uri="{BB962C8B-B14F-4D97-AF65-F5344CB8AC3E}">
        <p14:creationId xmlns:p14="http://schemas.microsoft.com/office/powerpoint/2010/main" val="1801192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Boolean Networks</a:t>
            </a:r>
            <a:endParaRPr lang="en-GB" dirty="0"/>
          </a:p>
        </p:txBody>
      </p:sp>
      <p:grpSp>
        <p:nvGrpSpPr>
          <p:cNvPr id="69" name="Group 68"/>
          <p:cNvGrpSpPr/>
          <p:nvPr/>
        </p:nvGrpSpPr>
        <p:grpSpPr>
          <a:xfrm>
            <a:off x="1817665" y="1301375"/>
            <a:ext cx="5507479" cy="3046690"/>
            <a:chOff x="1817665" y="1301375"/>
            <a:chExt cx="5507479" cy="3046690"/>
          </a:xfrm>
        </p:grpSpPr>
        <p:sp>
          <p:nvSpPr>
            <p:cNvPr id="36" name="Rectangle 35"/>
            <p:cNvSpPr/>
            <p:nvPr/>
          </p:nvSpPr>
          <p:spPr>
            <a:xfrm>
              <a:off x="4512814" y="1301375"/>
              <a:ext cx="2812330" cy="3046689"/>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strike="noStrike" kern="0" cap="none" spc="0" normalizeH="0" baseline="0" noProof="0" dirty="0" smtClean="0">
                <a:ln>
                  <a:noFill/>
                </a:ln>
                <a:solidFill>
                  <a:prstClr val="black"/>
                </a:solidFill>
                <a:effectLst/>
                <a:uLnTx/>
                <a:uFillTx/>
                <a:latin typeface="Calibri"/>
              </a:endParaRPr>
            </a:p>
          </p:txBody>
        </p:sp>
        <p:sp>
          <p:nvSpPr>
            <p:cNvPr id="37" name="Rectangle 36"/>
            <p:cNvSpPr/>
            <p:nvPr/>
          </p:nvSpPr>
          <p:spPr>
            <a:xfrm>
              <a:off x="1817665" y="1301375"/>
              <a:ext cx="2714261" cy="3046689"/>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strike="noStrike" kern="0" cap="none" spc="0" normalizeH="0" baseline="0" noProof="0" smtClean="0">
                <a:ln>
                  <a:noFill/>
                </a:ln>
                <a:solidFill>
                  <a:prstClr val="black"/>
                </a:solidFill>
                <a:effectLst/>
                <a:uLnTx/>
                <a:uFillTx/>
                <a:latin typeface="Calibri"/>
              </a:endParaRPr>
            </a:p>
          </p:txBody>
        </p:sp>
        <p:grpSp>
          <p:nvGrpSpPr>
            <p:cNvPr id="38" name="Group 37"/>
            <p:cNvGrpSpPr/>
            <p:nvPr/>
          </p:nvGrpSpPr>
          <p:grpSpPr>
            <a:xfrm>
              <a:off x="2169206" y="1677516"/>
              <a:ext cx="1904365" cy="1498744"/>
              <a:chOff x="6349355" y="1671705"/>
              <a:chExt cx="1170243" cy="920987"/>
            </a:xfrm>
          </p:grpSpPr>
          <p:sp>
            <p:nvSpPr>
              <p:cNvPr id="39" name="Oval 38"/>
              <p:cNvSpPr/>
              <p:nvPr/>
            </p:nvSpPr>
            <p:spPr>
              <a:xfrm>
                <a:off x="6729210" y="1676731"/>
                <a:ext cx="360040" cy="36004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dirty="0" smtClean="0">
                    <a:ln>
                      <a:noFill/>
                    </a:ln>
                    <a:solidFill>
                      <a:prstClr val="black"/>
                    </a:solidFill>
                    <a:effectLst/>
                    <a:uLnTx/>
                    <a:uFillTx/>
                    <a:latin typeface="Calibri"/>
                  </a:rPr>
                  <a:t>A</a:t>
                </a:r>
              </a:p>
            </p:txBody>
          </p:sp>
          <p:sp>
            <p:nvSpPr>
              <p:cNvPr id="40" name="Oval 39"/>
              <p:cNvSpPr/>
              <p:nvPr/>
            </p:nvSpPr>
            <p:spPr>
              <a:xfrm>
                <a:off x="6349355" y="2232652"/>
                <a:ext cx="360040" cy="36004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dirty="0" smtClean="0">
                    <a:ln>
                      <a:noFill/>
                    </a:ln>
                    <a:solidFill>
                      <a:prstClr val="black"/>
                    </a:solidFill>
                    <a:effectLst/>
                    <a:uLnTx/>
                    <a:uFillTx/>
                    <a:latin typeface="Calibri"/>
                  </a:rPr>
                  <a:t>C</a:t>
                </a:r>
              </a:p>
            </p:txBody>
          </p:sp>
          <p:sp>
            <p:nvSpPr>
              <p:cNvPr id="41" name="Oval 40"/>
              <p:cNvSpPr/>
              <p:nvPr/>
            </p:nvSpPr>
            <p:spPr>
              <a:xfrm>
                <a:off x="7159558" y="2232652"/>
                <a:ext cx="360040" cy="36004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strike="noStrike" kern="0" cap="none" spc="0" normalizeH="0" baseline="0" noProof="0" dirty="0" smtClean="0">
                    <a:ln>
                      <a:noFill/>
                    </a:ln>
                    <a:solidFill>
                      <a:prstClr val="black"/>
                    </a:solidFill>
                    <a:effectLst/>
                    <a:uLnTx/>
                    <a:uFillTx/>
                    <a:latin typeface="Calibri"/>
                  </a:rPr>
                  <a:t>B</a:t>
                </a:r>
              </a:p>
            </p:txBody>
          </p:sp>
          <p:cxnSp>
            <p:nvCxnSpPr>
              <p:cNvPr id="42" name="Curved Connector 41"/>
              <p:cNvCxnSpPr>
                <a:stCxn id="39" idx="6"/>
                <a:endCxn id="39" idx="0"/>
              </p:cNvCxnSpPr>
              <p:nvPr/>
            </p:nvCxnSpPr>
            <p:spPr>
              <a:xfrm flipH="1" flipV="1">
                <a:off x="6909230" y="1676731"/>
                <a:ext cx="180020" cy="180020"/>
              </a:xfrm>
              <a:prstGeom prst="curvedConnector4">
                <a:avLst>
                  <a:gd name="adj1" fmla="val -65586"/>
                  <a:gd name="adj2" fmla="val 176749"/>
                </a:avLst>
              </a:prstGeom>
              <a:noFill/>
              <a:ln w="25400" cap="flat" cmpd="sng" algn="ctr">
                <a:solidFill>
                  <a:sysClr val="windowText" lastClr="000000"/>
                </a:solidFill>
                <a:prstDash val="solid"/>
                <a:tailEnd type="none"/>
              </a:ln>
              <a:effectLst/>
            </p:spPr>
          </p:cxnSp>
          <p:cxnSp>
            <p:nvCxnSpPr>
              <p:cNvPr id="43" name="Straight Connector 42"/>
              <p:cNvCxnSpPr/>
              <p:nvPr/>
            </p:nvCxnSpPr>
            <p:spPr>
              <a:xfrm>
                <a:off x="6781937" y="1671705"/>
                <a:ext cx="280366" cy="0"/>
              </a:xfrm>
              <a:prstGeom prst="line">
                <a:avLst/>
              </a:prstGeom>
              <a:noFill/>
              <a:ln w="25400" cap="flat" cmpd="sng" algn="ctr">
                <a:solidFill>
                  <a:sysClr val="windowText" lastClr="000000"/>
                </a:solidFill>
                <a:prstDash val="solid"/>
              </a:ln>
              <a:effectLst/>
            </p:spPr>
          </p:cxnSp>
          <p:cxnSp>
            <p:nvCxnSpPr>
              <p:cNvPr id="44" name="Straight Arrow Connector 43"/>
              <p:cNvCxnSpPr>
                <a:stCxn id="39" idx="5"/>
                <a:endCxn id="41" idx="1"/>
              </p:cNvCxnSpPr>
              <p:nvPr/>
            </p:nvCxnSpPr>
            <p:spPr>
              <a:xfrm>
                <a:off x="7036523" y="1984044"/>
                <a:ext cx="175762" cy="301335"/>
              </a:xfrm>
              <a:prstGeom prst="straightConnector1">
                <a:avLst/>
              </a:prstGeom>
              <a:noFill/>
              <a:ln w="25400" cap="flat" cmpd="sng" algn="ctr">
                <a:solidFill>
                  <a:sysClr val="windowText" lastClr="000000"/>
                </a:solidFill>
                <a:prstDash val="solid"/>
                <a:tailEnd type="triangle"/>
              </a:ln>
              <a:effectLst/>
            </p:spPr>
          </p:cxnSp>
          <p:cxnSp>
            <p:nvCxnSpPr>
              <p:cNvPr id="45" name="Curved Connector 44"/>
              <p:cNvCxnSpPr>
                <a:stCxn id="41" idx="6"/>
                <a:endCxn id="41" idx="0"/>
              </p:cNvCxnSpPr>
              <p:nvPr/>
            </p:nvCxnSpPr>
            <p:spPr>
              <a:xfrm flipH="1" flipV="1">
                <a:off x="7339578" y="2232652"/>
                <a:ext cx="180020" cy="180020"/>
              </a:xfrm>
              <a:prstGeom prst="curvedConnector4">
                <a:avLst>
                  <a:gd name="adj1" fmla="val -76749"/>
                  <a:gd name="adj2" fmla="val 165586"/>
                </a:avLst>
              </a:prstGeom>
              <a:noFill/>
              <a:ln w="25400" cap="flat" cmpd="sng" algn="ctr">
                <a:solidFill>
                  <a:sysClr val="windowText" lastClr="000000"/>
                </a:solidFill>
                <a:prstDash val="solid"/>
                <a:tailEnd type="triangle"/>
              </a:ln>
              <a:effectLst/>
            </p:spPr>
          </p:cxnSp>
          <p:cxnSp>
            <p:nvCxnSpPr>
              <p:cNvPr id="46" name="Straight Arrow Connector 45"/>
              <p:cNvCxnSpPr>
                <a:stCxn id="39" idx="3"/>
                <a:endCxn id="40" idx="7"/>
              </p:cNvCxnSpPr>
              <p:nvPr/>
            </p:nvCxnSpPr>
            <p:spPr>
              <a:xfrm flipH="1">
                <a:off x="6656668" y="1984044"/>
                <a:ext cx="125269" cy="301335"/>
              </a:xfrm>
              <a:prstGeom prst="straightConnector1">
                <a:avLst/>
              </a:prstGeom>
              <a:noFill/>
              <a:ln w="25400" cap="flat" cmpd="sng" algn="ctr">
                <a:solidFill>
                  <a:sysClr val="windowText" lastClr="000000"/>
                </a:solidFill>
                <a:prstDash val="solid"/>
                <a:tailEnd type="triangle"/>
              </a:ln>
              <a:effectLst/>
            </p:spPr>
          </p:cxnSp>
          <p:cxnSp>
            <p:nvCxnSpPr>
              <p:cNvPr id="47" name="Straight Arrow Connector 46"/>
              <p:cNvCxnSpPr>
                <a:stCxn id="41" idx="2"/>
                <a:endCxn id="40" idx="6"/>
              </p:cNvCxnSpPr>
              <p:nvPr/>
            </p:nvCxnSpPr>
            <p:spPr>
              <a:xfrm flipH="1">
                <a:off x="6709395" y="2412672"/>
                <a:ext cx="450163" cy="0"/>
              </a:xfrm>
              <a:prstGeom prst="straightConnector1">
                <a:avLst/>
              </a:prstGeom>
              <a:noFill/>
              <a:ln w="25400" cap="flat" cmpd="sng" algn="ctr">
                <a:solidFill>
                  <a:sysClr val="windowText" lastClr="000000"/>
                </a:solidFill>
                <a:prstDash val="solid"/>
                <a:tailEnd type="triangle"/>
              </a:ln>
              <a:effectLst/>
            </p:spPr>
          </p:cxnSp>
          <p:sp>
            <p:nvSpPr>
              <p:cNvPr id="48" name="TextBox 47"/>
              <p:cNvSpPr txBox="1"/>
              <p:nvPr/>
            </p:nvSpPr>
            <p:spPr>
              <a:xfrm>
                <a:off x="7112828" y="2054505"/>
                <a:ext cx="292758" cy="17021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AND</a:t>
                </a:r>
              </a:p>
            </p:txBody>
          </p:sp>
          <p:sp>
            <p:nvSpPr>
              <p:cNvPr id="49" name="TextBox 48"/>
              <p:cNvSpPr txBox="1"/>
              <p:nvPr/>
            </p:nvSpPr>
            <p:spPr>
              <a:xfrm>
                <a:off x="6686318" y="2197673"/>
                <a:ext cx="230700" cy="17021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OR</a:t>
                </a:r>
              </a:p>
            </p:txBody>
          </p:sp>
        </p:grpSp>
        <p:grpSp>
          <p:nvGrpSpPr>
            <p:cNvPr id="50" name="Group 49"/>
            <p:cNvGrpSpPr/>
            <p:nvPr/>
          </p:nvGrpSpPr>
          <p:grpSpPr>
            <a:xfrm>
              <a:off x="4747175" y="1416947"/>
              <a:ext cx="2326560" cy="2831460"/>
              <a:chOff x="7169526" y="1195764"/>
              <a:chExt cx="1429684" cy="1739948"/>
            </a:xfrm>
          </p:grpSpPr>
          <p:sp>
            <p:nvSpPr>
              <p:cNvPr id="51" name="Rounded Rectangle 50"/>
              <p:cNvSpPr/>
              <p:nvPr/>
            </p:nvSpPr>
            <p:spPr>
              <a:xfrm>
                <a:off x="7169526" y="2715167"/>
                <a:ext cx="498818" cy="21701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000</a:t>
                </a:r>
              </a:p>
            </p:txBody>
          </p:sp>
          <p:sp>
            <p:nvSpPr>
              <p:cNvPr id="52" name="Rounded Rectangle 51"/>
              <p:cNvSpPr/>
              <p:nvPr/>
            </p:nvSpPr>
            <p:spPr>
              <a:xfrm>
                <a:off x="7818866" y="2718700"/>
                <a:ext cx="498818" cy="217012"/>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100</a:t>
                </a:r>
              </a:p>
            </p:txBody>
          </p:sp>
          <p:cxnSp>
            <p:nvCxnSpPr>
              <p:cNvPr id="53" name="Straight Arrow Connector 52"/>
              <p:cNvCxnSpPr>
                <a:stCxn id="51" idx="3"/>
                <a:endCxn id="52" idx="1"/>
              </p:cNvCxnSpPr>
              <p:nvPr/>
            </p:nvCxnSpPr>
            <p:spPr>
              <a:xfrm>
                <a:off x="7668344" y="2823673"/>
                <a:ext cx="150522" cy="3533"/>
              </a:xfrm>
              <a:prstGeom prst="straightConnector1">
                <a:avLst/>
              </a:prstGeom>
              <a:noFill/>
              <a:ln w="25400" cap="flat" cmpd="sng" algn="ctr">
                <a:solidFill>
                  <a:sysClr val="windowText" lastClr="000000"/>
                </a:solidFill>
                <a:prstDash val="solid"/>
                <a:headEnd type="none"/>
                <a:tailEnd type="triangle"/>
              </a:ln>
              <a:effectLst/>
            </p:spPr>
          </p:cxnSp>
          <p:sp>
            <p:nvSpPr>
              <p:cNvPr id="54" name="Rounded Rectangle 53"/>
              <p:cNvSpPr/>
              <p:nvPr/>
            </p:nvSpPr>
            <p:spPr>
              <a:xfrm>
                <a:off x="7822007" y="2275493"/>
                <a:ext cx="498818" cy="217012"/>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001</a:t>
                </a:r>
              </a:p>
            </p:txBody>
          </p:sp>
          <p:cxnSp>
            <p:nvCxnSpPr>
              <p:cNvPr id="55" name="Straight Arrow Connector 54"/>
              <p:cNvCxnSpPr>
                <a:stCxn id="52" idx="0"/>
                <a:endCxn id="54" idx="2"/>
              </p:cNvCxnSpPr>
              <p:nvPr/>
            </p:nvCxnSpPr>
            <p:spPr>
              <a:xfrm flipV="1">
                <a:off x="8068275" y="2492505"/>
                <a:ext cx="3141" cy="226195"/>
              </a:xfrm>
              <a:prstGeom prst="straightConnector1">
                <a:avLst/>
              </a:prstGeom>
              <a:noFill/>
              <a:ln w="25400" cap="flat" cmpd="sng" algn="ctr">
                <a:solidFill>
                  <a:sysClr val="windowText" lastClr="000000"/>
                </a:solidFill>
                <a:prstDash val="solid"/>
                <a:headEnd type="triangle"/>
                <a:tailEnd type="triangle"/>
              </a:ln>
              <a:effectLst/>
            </p:spPr>
          </p:cxnSp>
          <p:sp>
            <p:nvSpPr>
              <p:cNvPr id="56" name="Rounded Rectangle 55"/>
              <p:cNvSpPr/>
              <p:nvPr/>
            </p:nvSpPr>
            <p:spPr>
              <a:xfrm>
                <a:off x="7818866" y="1915844"/>
                <a:ext cx="498818" cy="21701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101</a:t>
                </a:r>
              </a:p>
            </p:txBody>
          </p:sp>
          <p:cxnSp>
            <p:nvCxnSpPr>
              <p:cNvPr id="57" name="Straight Arrow Connector 56"/>
              <p:cNvCxnSpPr>
                <a:stCxn id="56" idx="2"/>
                <a:endCxn id="54" idx="0"/>
              </p:cNvCxnSpPr>
              <p:nvPr/>
            </p:nvCxnSpPr>
            <p:spPr>
              <a:xfrm>
                <a:off x="8068275" y="2132856"/>
                <a:ext cx="3141" cy="142637"/>
              </a:xfrm>
              <a:prstGeom prst="straightConnector1">
                <a:avLst/>
              </a:prstGeom>
              <a:noFill/>
              <a:ln w="25400" cap="flat" cmpd="sng" algn="ctr">
                <a:solidFill>
                  <a:sysClr val="windowText" lastClr="000000"/>
                </a:solidFill>
                <a:prstDash val="solid"/>
                <a:headEnd type="none"/>
                <a:tailEnd type="triangle"/>
              </a:ln>
              <a:effectLst/>
            </p:spPr>
          </p:cxnSp>
          <p:sp>
            <p:nvSpPr>
              <p:cNvPr id="58" name="Rounded Rectangle 57"/>
              <p:cNvSpPr/>
              <p:nvPr/>
            </p:nvSpPr>
            <p:spPr>
              <a:xfrm>
                <a:off x="7536072" y="1555804"/>
                <a:ext cx="498818" cy="21701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011</a:t>
                </a:r>
              </a:p>
            </p:txBody>
          </p:sp>
          <p:cxnSp>
            <p:nvCxnSpPr>
              <p:cNvPr id="59" name="Straight Arrow Connector 58"/>
              <p:cNvCxnSpPr>
                <a:stCxn id="58" idx="2"/>
                <a:endCxn id="56" idx="0"/>
              </p:cNvCxnSpPr>
              <p:nvPr/>
            </p:nvCxnSpPr>
            <p:spPr>
              <a:xfrm>
                <a:off x="7785481" y="1772816"/>
                <a:ext cx="282794" cy="143028"/>
              </a:xfrm>
              <a:prstGeom prst="straightConnector1">
                <a:avLst/>
              </a:prstGeom>
              <a:noFill/>
              <a:ln w="25400" cap="flat" cmpd="sng" algn="ctr">
                <a:solidFill>
                  <a:sysClr val="windowText" lastClr="000000"/>
                </a:solidFill>
                <a:prstDash val="solid"/>
                <a:headEnd type="none"/>
                <a:tailEnd type="triangle"/>
              </a:ln>
              <a:effectLst/>
            </p:spPr>
          </p:cxnSp>
          <p:sp>
            <p:nvSpPr>
              <p:cNvPr id="60" name="Rounded Rectangle 59"/>
              <p:cNvSpPr/>
              <p:nvPr/>
            </p:nvSpPr>
            <p:spPr>
              <a:xfrm>
                <a:off x="8100392" y="1555804"/>
                <a:ext cx="498818" cy="21701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010</a:t>
                </a:r>
              </a:p>
            </p:txBody>
          </p:sp>
          <p:cxnSp>
            <p:nvCxnSpPr>
              <p:cNvPr id="61" name="Straight Arrow Connector 60"/>
              <p:cNvCxnSpPr>
                <a:stCxn id="60" idx="2"/>
                <a:endCxn id="56" idx="0"/>
              </p:cNvCxnSpPr>
              <p:nvPr/>
            </p:nvCxnSpPr>
            <p:spPr>
              <a:xfrm flipH="1">
                <a:off x="8068275" y="1772816"/>
                <a:ext cx="281526" cy="143028"/>
              </a:xfrm>
              <a:prstGeom prst="straightConnector1">
                <a:avLst/>
              </a:prstGeom>
              <a:noFill/>
              <a:ln w="25400" cap="flat" cmpd="sng" algn="ctr">
                <a:solidFill>
                  <a:sysClr val="windowText" lastClr="000000"/>
                </a:solidFill>
                <a:prstDash val="solid"/>
                <a:headEnd type="none"/>
                <a:tailEnd type="triangle"/>
              </a:ln>
              <a:effectLst/>
            </p:spPr>
          </p:cxnSp>
          <p:sp>
            <p:nvSpPr>
              <p:cNvPr id="62" name="Rounded Rectangle 61"/>
              <p:cNvSpPr/>
              <p:nvPr/>
            </p:nvSpPr>
            <p:spPr>
              <a:xfrm>
                <a:off x="7246772" y="1195764"/>
                <a:ext cx="498818" cy="21701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111</a:t>
                </a:r>
              </a:p>
            </p:txBody>
          </p:sp>
          <p:cxnSp>
            <p:nvCxnSpPr>
              <p:cNvPr id="63" name="Straight Arrow Connector 62"/>
              <p:cNvCxnSpPr>
                <a:stCxn id="62" idx="2"/>
                <a:endCxn id="58" idx="0"/>
              </p:cNvCxnSpPr>
              <p:nvPr/>
            </p:nvCxnSpPr>
            <p:spPr>
              <a:xfrm>
                <a:off x="7496181" y="1412776"/>
                <a:ext cx="289300" cy="143028"/>
              </a:xfrm>
              <a:prstGeom prst="straightConnector1">
                <a:avLst/>
              </a:prstGeom>
              <a:noFill/>
              <a:ln w="25400" cap="flat" cmpd="sng" algn="ctr">
                <a:solidFill>
                  <a:sysClr val="windowText" lastClr="000000"/>
                </a:solidFill>
                <a:prstDash val="solid"/>
                <a:headEnd type="none"/>
                <a:tailEnd type="triangle"/>
              </a:ln>
              <a:effectLst/>
            </p:spPr>
          </p:cxnSp>
          <p:sp>
            <p:nvSpPr>
              <p:cNvPr id="64" name="Rounded Rectangle 63"/>
              <p:cNvSpPr/>
              <p:nvPr/>
            </p:nvSpPr>
            <p:spPr>
              <a:xfrm>
                <a:off x="7817598" y="1195764"/>
                <a:ext cx="498818" cy="21701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strike="noStrike" kern="0" cap="none" spc="0" normalizeH="0" baseline="0" noProof="0" dirty="0" smtClean="0">
                    <a:ln>
                      <a:noFill/>
                    </a:ln>
                    <a:solidFill>
                      <a:prstClr val="black"/>
                    </a:solidFill>
                    <a:effectLst/>
                    <a:uLnTx/>
                    <a:uFillTx/>
                    <a:latin typeface="Calibri"/>
                  </a:rPr>
                  <a:t>110</a:t>
                </a:r>
              </a:p>
            </p:txBody>
          </p:sp>
          <p:cxnSp>
            <p:nvCxnSpPr>
              <p:cNvPr id="65" name="Straight Arrow Connector 64"/>
              <p:cNvCxnSpPr>
                <a:stCxn id="64" idx="2"/>
                <a:endCxn id="58" idx="0"/>
              </p:cNvCxnSpPr>
              <p:nvPr/>
            </p:nvCxnSpPr>
            <p:spPr>
              <a:xfrm flipH="1">
                <a:off x="7785481" y="1412776"/>
                <a:ext cx="281526" cy="143028"/>
              </a:xfrm>
              <a:prstGeom prst="straightConnector1">
                <a:avLst/>
              </a:prstGeom>
              <a:noFill/>
              <a:ln w="25400" cap="flat" cmpd="sng" algn="ctr">
                <a:solidFill>
                  <a:sysClr val="windowText" lastClr="000000"/>
                </a:solidFill>
                <a:prstDash val="solid"/>
                <a:headEnd type="none"/>
                <a:tailEnd type="triangle"/>
              </a:ln>
              <a:effectLst/>
            </p:spPr>
          </p:cxnSp>
        </p:grpSp>
        <p:sp>
          <p:nvSpPr>
            <p:cNvPr id="66" name="Rectangle 65"/>
            <p:cNvSpPr/>
            <p:nvPr/>
          </p:nvSpPr>
          <p:spPr>
            <a:xfrm>
              <a:off x="1817665" y="3614295"/>
              <a:ext cx="2714261" cy="73377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strike="noStrike" kern="0" cap="none" spc="0" normalizeH="0" baseline="0" noProof="0" dirty="0" smtClean="0">
                  <a:ln>
                    <a:noFill/>
                  </a:ln>
                  <a:solidFill>
                    <a:prstClr val="black"/>
                  </a:solidFill>
                  <a:effectLst/>
                  <a:uLnTx/>
                  <a:uFillTx/>
                  <a:latin typeface="Calibri"/>
                </a:rPr>
                <a:t>A,B,C</a:t>
              </a:r>
            </a:p>
          </p:txBody>
        </p:sp>
      </p:grpSp>
    </p:spTree>
    <p:extLst>
      <p:ext uri="{BB962C8B-B14F-4D97-AF65-F5344CB8AC3E}">
        <p14:creationId xmlns:p14="http://schemas.microsoft.com/office/powerpoint/2010/main" val="2580194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Drosophila melanogaster BN (Fruit Fly)</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680" y="987862"/>
            <a:ext cx="4645450" cy="3900668"/>
          </a:xfrm>
          <a:prstGeom prst="rect">
            <a:avLst/>
          </a:prstGeom>
        </p:spPr>
      </p:pic>
    </p:spTree>
    <p:extLst>
      <p:ext uri="{BB962C8B-B14F-4D97-AF65-F5344CB8AC3E}">
        <p14:creationId xmlns:p14="http://schemas.microsoft.com/office/powerpoint/2010/main" val="129373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Chemical Reaction Networks</a:t>
            </a:r>
            <a:endParaRPr lang="en-GB" dirty="0"/>
          </a:p>
        </p:txBody>
      </p:sp>
      <p:sp>
        <p:nvSpPr>
          <p:cNvPr id="3" name="Text Placeholder 2"/>
          <p:cNvSpPr>
            <a:spLocks noGrp="1"/>
          </p:cNvSpPr>
          <p:nvPr>
            <p:ph type="body" sz="quarter" idx="10"/>
          </p:nvPr>
        </p:nvSpPr>
        <p:spPr>
          <a:xfrm>
            <a:off x="389436" y="1198605"/>
            <a:ext cx="8363938" cy="2954655"/>
          </a:xfrm>
        </p:spPr>
        <p:txBody>
          <a:bodyPr/>
          <a:lstStyle/>
          <a:p>
            <a:pPr marL="0" indent="0">
              <a:buNone/>
            </a:pPr>
            <a:r>
              <a:rPr lang="en-GB" dirty="0" smtClean="0">
                <a:latin typeface="Courier New" panose="02070309020205020404" pitchFamily="49" charset="0"/>
                <a:cs typeface="Courier New" panose="02070309020205020404" pitchFamily="49" charset="0"/>
              </a:rPr>
              <a:t>while (true) {</a:t>
            </a:r>
          </a:p>
          <a:p>
            <a:pPr marL="0" indent="0">
              <a:buNone/>
            </a:pPr>
            <a:r>
              <a:rPr lang="en-GB" dirty="0" smtClean="0">
                <a:latin typeface="Courier New" panose="02070309020205020404" pitchFamily="49" charset="0"/>
                <a:cs typeface="Courier New" panose="02070309020205020404" pitchFamily="49" charset="0"/>
              </a:rPr>
              <a:t>  switch (*) {</a:t>
            </a:r>
          </a:p>
          <a:p>
            <a:pPr marL="0" indent="0">
              <a:buNone/>
            </a:pP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2H + 1O </a:t>
            </a:r>
            <a:r>
              <a:rPr lang="en-GB" dirty="0" smtClean="0">
                <a:latin typeface="Courier New" panose="02070309020205020404" pitchFamily="49" charset="0"/>
                <a:cs typeface="Courier New" panose="02070309020205020404" pitchFamily="49" charset="0"/>
                <a:sym typeface="Wingdings" panose="05000000000000000000" pitchFamily="2" charset="2"/>
              </a:rPr>
              <a:t>-&gt; 1H</a:t>
            </a:r>
            <a:r>
              <a:rPr lang="en-GB" baseline="-25000" dirty="0" smtClean="0">
                <a:latin typeface="Courier New" panose="02070309020205020404" pitchFamily="49" charset="0"/>
                <a:cs typeface="Courier New" panose="02070309020205020404" pitchFamily="49" charset="0"/>
                <a:sym typeface="Wingdings" panose="05000000000000000000" pitchFamily="2" charset="2"/>
              </a:rPr>
              <a:t>2</a:t>
            </a:r>
            <a:r>
              <a:rPr lang="en-GB" dirty="0" smtClean="0">
                <a:latin typeface="Courier New" panose="02070309020205020404" pitchFamily="49" charset="0"/>
                <a:cs typeface="Courier New" panose="02070309020205020404" pitchFamily="49" charset="0"/>
                <a:sym typeface="Wingdings" panose="05000000000000000000" pitchFamily="2" charset="2"/>
              </a:rPr>
              <a:t>O</a:t>
            </a:r>
          </a:p>
          <a:p>
            <a:pPr marL="0" indent="0">
              <a:buNone/>
            </a:pPr>
            <a:r>
              <a:rPr lang="en-GB" dirty="0">
                <a:latin typeface="Courier New" panose="02070309020205020404" pitchFamily="49" charset="0"/>
                <a:cs typeface="Courier New" panose="02070309020205020404" pitchFamily="49" charset="0"/>
                <a:sym typeface="Wingdings" panose="05000000000000000000" pitchFamily="2" charset="2"/>
              </a:rPr>
              <a:t>	</a:t>
            </a:r>
            <a:r>
              <a:rPr lang="en-GB" dirty="0" smtClean="0">
                <a:latin typeface="Courier New" panose="02070309020205020404" pitchFamily="49" charset="0"/>
                <a:cs typeface="Courier New" panose="02070309020205020404" pitchFamily="49" charset="0"/>
                <a:sym typeface="Wingdings" panose="05000000000000000000" pitchFamily="2" charset="2"/>
              </a:rPr>
              <a:t>1C + 3O -&gt; 1CO</a:t>
            </a:r>
            <a:r>
              <a:rPr lang="en-GB" baseline="-25000" dirty="0" smtClean="0">
                <a:latin typeface="Courier New" panose="02070309020205020404" pitchFamily="49" charset="0"/>
                <a:cs typeface="Courier New" panose="02070309020205020404" pitchFamily="49" charset="0"/>
                <a:sym typeface="Wingdings" panose="05000000000000000000" pitchFamily="2" charset="2"/>
              </a:rPr>
              <a:t>2</a:t>
            </a:r>
            <a:r>
              <a:rPr lang="en-GB" dirty="0" smtClean="0">
                <a:latin typeface="Courier New" panose="02070309020205020404" pitchFamily="49" charset="0"/>
                <a:cs typeface="Courier New" panose="02070309020205020404" pitchFamily="49" charset="0"/>
                <a:sym typeface="Wingdings" panose="05000000000000000000" pitchFamily="2" charset="2"/>
              </a:rPr>
              <a:t> + 1O</a:t>
            </a:r>
          </a:p>
          <a:p>
            <a:pPr marL="0" indent="0">
              <a:buNone/>
            </a:pPr>
            <a:r>
              <a:rPr lang="en-GB" dirty="0" smtClean="0">
                <a:latin typeface="Courier New" panose="02070309020205020404" pitchFamily="49" charset="0"/>
                <a:cs typeface="Courier New" panose="02070309020205020404" pitchFamily="49" charset="0"/>
              </a:rPr>
              <a:t>  }</a:t>
            </a:r>
          </a:p>
          <a:p>
            <a:pPr marL="0" indent="0">
              <a:buNone/>
            </a:pPr>
            <a:r>
              <a:rPr lang="en-GB" dirty="0">
                <a:latin typeface="Courier New" panose="02070309020205020404" pitchFamily="49" charset="0"/>
                <a:cs typeface="Courier New" panose="02070309020205020404" pitchFamily="49" charset="0"/>
              </a:rPr>
              <a:t>}</a:t>
            </a:r>
          </a:p>
        </p:txBody>
      </p:sp>
      <p:sp>
        <p:nvSpPr>
          <p:cNvPr id="4" name="Rectangle 3"/>
          <p:cNvSpPr/>
          <p:nvPr/>
        </p:nvSpPr>
        <p:spPr bwMode="auto">
          <a:xfrm>
            <a:off x="1045029" y="2190585"/>
            <a:ext cx="3366333" cy="459639"/>
          </a:xfrm>
          <a:prstGeom prst="rect">
            <a:avLst/>
          </a:prstGeom>
          <a:noFill/>
          <a:ln>
            <a:solidFill>
              <a:srgbClr val="96969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Arrow Connector 7"/>
          <p:cNvCxnSpPr/>
          <p:nvPr/>
        </p:nvCxnSpPr>
        <p:spPr>
          <a:xfrm flipH="1">
            <a:off x="4411362" y="1865870"/>
            <a:ext cx="1000898" cy="32471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2259" y="1591653"/>
            <a:ext cx="1362168" cy="430887"/>
          </a:xfrm>
          <a:prstGeom prst="rect">
            <a:avLst/>
          </a:prstGeom>
          <a:noFill/>
        </p:spPr>
        <p:txBody>
          <a:bodyPr wrap="none" lIns="0" tIns="0" rIns="0" bIns="0" rtlCol="0">
            <a:spAutoFit/>
          </a:bodyPr>
          <a:lstStyle/>
          <a:p>
            <a:r>
              <a:rPr lang="en-US" sz="2800" dirty="0" smtClean="0">
                <a:gradFill>
                  <a:gsLst>
                    <a:gs pos="2917">
                      <a:schemeClr val="tx1"/>
                    </a:gs>
                    <a:gs pos="30000">
                      <a:schemeClr val="tx1"/>
                    </a:gs>
                  </a:gsLst>
                  <a:lin ang="5400000" scaled="0"/>
                </a:gradFill>
              </a:rPr>
              <a:t>Reaction</a:t>
            </a:r>
          </a:p>
        </p:txBody>
      </p:sp>
      <p:cxnSp>
        <p:nvCxnSpPr>
          <p:cNvPr id="10" name="Straight Arrow Connector 9"/>
          <p:cNvCxnSpPr>
            <a:stCxn id="11" idx="0"/>
          </p:cNvCxnSpPr>
          <p:nvPr/>
        </p:nvCxnSpPr>
        <p:spPr>
          <a:xfrm flipH="1" flipV="1">
            <a:off x="1309816" y="3180851"/>
            <a:ext cx="506627" cy="86880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55209" y="4049652"/>
            <a:ext cx="1522468" cy="430887"/>
          </a:xfrm>
          <a:prstGeom prst="rect">
            <a:avLst/>
          </a:prstGeom>
          <a:noFill/>
        </p:spPr>
        <p:txBody>
          <a:bodyPr wrap="none" lIns="0" tIns="0" rIns="0" bIns="0" rtlCol="0">
            <a:spAutoFit/>
          </a:bodyPr>
          <a:lstStyle/>
          <a:p>
            <a:r>
              <a:rPr lang="en-US" sz="2800" dirty="0" smtClean="0">
                <a:gradFill>
                  <a:gsLst>
                    <a:gs pos="2917">
                      <a:schemeClr val="tx1"/>
                    </a:gs>
                    <a:gs pos="30000">
                      <a:schemeClr val="tx1"/>
                    </a:gs>
                  </a:gsLst>
                  <a:lin ang="5400000" scaled="0"/>
                </a:gradFill>
              </a:rPr>
              <a:t>Reactants</a:t>
            </a:r>
          </a:p>
        </p:txBody>
      </p:sp>
      <p:cxnSp>
        <p:nvCxnSpPr>
          <p:cNvPr id="14" name="Straight Arrow Connector 13"/>
          <p:cNvCxnSpPr>
            <a:stCxn id="11" idx="0"/>
          </p:cNvCxnSpPr>
          <p:nvPr/>
        </p:nvCxnSpPr>
        <p:spPr>
          <a:xfrm flipV="1">
            <a:off x="1816443" y="3180851"/>
            <a:ext cx="568411" cy="86880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2" idx="0"/>
          </p:cNvCxnSpPr>
          <p:nvPr/>
        </p:nvCxnSpPr>
        <p:spPr>
          <a:xfrm flipH="1" flipV="1">
            <a:off x="3832629" y="3180851"/>
            <a:ext cx="692530" cy="85194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32629" y="4032799"/>
            <a:ext cx="1385059" cy="430887"/>
          </a:xfrm>
          <a:prstGeom prst="rect">
            <a:avLst/>
          </a:prstGeom>
          <a:noFill/>
        </p:spPr>
        <p:txBody>
          <a:bodyPr wrap="none" lIns="0" tIns="0" rIns="0" bIns="0" rtlCol="0">
            <a:spAutoFit/>
          </a:bodyPr>
          <a:lstStyle/>
          <a:p>
            <a:r>
              <a:rPr lang="en-US" sz="2800" dirty="0" smtClean="0">
                <a:gradFill>
                  <a:gsLst>
                    <a:gs pos="2917">
                      <a:schemeClr val="tx1"/>
                    </a:gs>
                    <a:gs pos="30000">
                      <a:schemeClr val="tx1"/>
                    </a:gs>
                  </a:gsLst>
                  <a:lin ang="5400000" scaled="0"/>
                </a:gradFill>
              </a:rPr>
              <a:t>Products</a:t>
            </a:r>
          </a:p>
        </p:txBody>
      </p:sp>
      <p:cxnSp>
        <p:nvCxnSpPr>
          <p:cNvPr id="23" name="Straight Arrow Connector 22"/>
          <p:cNvCxnSpPr>
            <a:stCxn id="22" idx="0"/>
          </p:cNvCxnSpPr>
          <p:nvPr/>
        </p:nvCxnSpPr>
        <p:spPr>
          <a:xfrm flipV="1">
            <a:off x="4525159" y="3180851"/>
            <a:ext cx="692529" cy="85194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989473" y="2706658"/>
            <a:ext cx="320343" cy="423319"/>
          </a:xfrm>
          <a:prstGeom prst="ellipse">
            <a:avLst/>
          </a:prstGeom>
          <a:noFill/>
          <a:ln>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Oval 27"/>
          <p:cNvSpPr/>
          <p:nvPr/>
        </p:nvSpPr>
        <p:spPr bwMode="auto">
          <a:xfrm>
            <a:off x="2120067" y="2712402"/>
            <a:ext cx="320343" cy="417575"/>
          </a:xfrm>
          <a:prstGeom prst="ellipse">
            <a:avLst/>
          </a:prstGeom>
          <a:noFill/>
          <a:ln>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Oval 28"/>
          <p:cNvSpPr/>
          <p:nvPr/>
        </p:nvSpPr>
        <p:spPr bwMode="auto">
          <a:xfrm>
            <a:off x="3456730" y="2712402"/>
            <a:ext cx="320343" cy="417575"/>
          </a:xfrm>
          <a:prstGeom prst="ellipse">
            <a:avLst/>
          </a:prstGeom>
          <a:noFill/>
          <a:ln>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4907667" y="2701078"/>
            <a:ext cx="320343" cy="417739"/>
          </a:xfrm>
          <a:prstGeom prst="ellipse">
            <a:avLst/>
          </a:prstGeom>
          <a:noFill/>
          <a:ln>
            <a:solidFill>
              <a:schemeClr val="accent4">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1" name="Straight Arrow Connector 30"/>
          <p:cNvCxnSpPr>
            <a:endCxn id="27" idx="5"/>
          </p:cNvCxnSpPr>
          <p:nvPr/>
        </p:nvCxnSpPr>
        <p:spPr>
          <a:xfrm flipH="1" flipV="1">
            <a:off x="1262903" y="3067983"/>
            <a:ext cx="5051400" cy="953656"/>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8" idx="5"/>
          </p:cNvCxnSpPr>
          <p:nvPr/>
        </p:nvCxnSpPr>
        <p:spPr>
          <a:xfrm flipH="1" flipV="1">
            <a:off x="2393497" y="3068825"/>
            <a:ext cx="3894572" cy="952814"/>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729752" y="3129977"/>
            <a:ext cx="2558316" cy="891662"/>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177527" y="3129977"/>
            <a:ext cx="1145419" cy="902822"/>
          </a:xfrm>
          <a:prstGeom prst="straightConnector1">
            <a:avLst/>
          </a:prstGeom>
          <a:ln>
            <a:solidFill>
              <a:schemeClr val="accent4">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25125" y="4032798"/>
            <a:ext cx="2191306" cy="430887"/>
          </a:xfrm>
          <a:prstGeom prst="rect">
            <a:avLst/>
          </a:prstGeom>
          <a:noFill/>
        </p:spPr>
        <p:txBody>
          <a:bodyPr wrap="none" lIns="0" tIns="0" rIns="0" bIns="0" rtlCol="0">
            <a:spAutoFit/>
          </a:bodyPr>
          <a:lstStyle/>
          <a:p>
            <a:r>
              <a:rPr lang="en-US" sz="2800" dirty="0" smtClean="0">
                <a:solidFill>
                  <a:schemeClr val="accent4">
                    <a:lumMod val="75000"/>
                  </a:schemeClr>
                </a:solidFill>
              </a:rPr>
              <a:t>Stoichiometry</a:t>
            </a:r>
          </a:p>
        </p:txBody>
      </p:sp>
    </p:spTree>
    <p:extLst>
      <p:ext uri="{BB962C8B-B14F-4D97-AF65-F5344CB8AC3E}">
        <p14:creationId xmlns:p14="http://schemas.microsoft.com/office/powerpoint/2010/main" val="4232172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333188"/>
            <a:ext cx="8363938" cy="567848"/>
          </a:xfrm>
        </p:spPr>
        <p:txBody>
          <a:bodyPr/>
          <a:lstStyle/>
          <a:p>
            <a:r>
              <a:rPr lang="en-GB" dirty="0" smtClean="0"/>
              <a:t>Combined Models</a:t>
            </a:r>
            <a:endParaRPr lang="en-GB" dirty="0"/>
          </a:p>
        </p:txBody>
      </p:sp>
      <p:grpSp>
        <p:nvGrpSpPr>
          <p:cNvPr id="12" name="Group 11"/>
          <p:cNvGrpSpPr/>
          <p:nvPr/>
        </p:nvGrpSpPr>
        <p:grpSpPr>
          <a:xfrm>
            <a:off x="1569760" y="901036"/>
            <a:ext cx="6003289" cy="3839886"/>
            <a:chOff x="77390" y="546583"/>
            <a:chExt cx="8559171" cy="5474705"/>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603717"/>
              <a:ext cx="3053759" cy="212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346" y="978631"/>
              <a:ext cx="2455171" cy="504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44" y="754098"/>
              <a:ext cx="3966946" cy="526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217341" y="690599"/>
              <a:ext cx="0" cy="52671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7390" y="690599"/>
              <a:ext cx="8412465" cy="529355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4070633" y="610082"/>
              <a:ext cx="293413"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1</a:t>
              </a:r>
              <a:endParaRPr lang="en-GB" dirty="0"/>
            </a:p>
          </p:txBody>
        </p:sp>
        <p:sp>
          <p:nvSpPr>
            <p:cNvPr id="10" name="Oval 9"/>
            <p:cNvSpPr/>
            <p:nvPr/>
          </p:nvSpPr>
          <p:spPr>
            <a:xfrm>
              <a:off x="8343148" y="546583"/>
              <a:ext cx="293413" cy="2880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2</a:t>
              </a:r>
              <a:endParaRPr lang="en-GB" dirty="0"/>
            </a:p>
          </p:txBody>
        </p:sp>
      </p:grpSp>
    </p:spTree>
    <p:extLst>
      <p:ext uri="{BB962C8B-B14F-4D97-AF65-F5344CB8AC3E}">
        <p14:creationId xmlns:p14="http://schemas.microsoft.com/office/powerpoint/2010/main" val="302119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Strand Displacement</a:t>
            </a:r>
            <a:endParaRPr lang="en-GB" dirty="0"/>
          </a:p>
        </p:txBody>
      </p:sp>
      <p:sp>
        <p:nvSpPr>
          <p:cNvPr id="4" name="Text Placeholder 2"/>
          <p:cNvSpPr>
            <a:spLocks noGrp="1"/>
          </p:cNvSpPr>
          <p:nvPr>
            <p:ph type="body" sz="quarter" idx="10"/>
          </p:nvPr>
        </p:nvSpPr>
        <p:spPr>
          <a:xfrm>
            <a:off x="389436" y="1085849"/>
            <a:ext cx="8363938" cy="923330"/>
          </a:xfrm>
        </p:spPr>
        <p:txBody>
          <a:bodyPr/>
          <a:lstStyle/>
          <a:p>
            <a:r>
              <a:rPr lang="en-GB" dirty="0" smtClean="0"/>
              <a:t>DNA strand = large molecule</a:t>
            </a:r>
          </a:p>
          <a:p>
            <a:r>
              <a:rPr lang="en-GB" dirty="0" smtClean="0"/>
              <a:t>Different types of strands combine and displace</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06" t="2752" r="48479" b="73246"/>
          <a:stretch/>
        </p:blipFill>
        <p:spPr>
          <a:xfrm>
            <a:off x="1200323" y="2644346"/>
            <a:ext cx="6942228" cy="1161535"/>
          </a:xfrm>
          <a:prstGeom prst="rect">
            <a:avLst/>
          </a:prstGeom>
        </p:spPr>
      </p:pic>
    </p:spTree>
    <p:extLst>
      <p:ext uri="{BB962C8B-B14F-4D97-AF65-F5344CB8AC3E}">
        <p14:creationId xmlns:p14="http://schemas.microsoft.com/office/powerpoint/2010/main" val="695302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etro Template-Template Blue">
  <a:themeElements>
    <a:clrScheme name="MSR">
      <a:dk1>
        <a:srgbClr val="FFFFFF"/>
      </a:dk1>
      <a:lt1>
        <a:srgbClr val="003963"/>
      </a:lt1>
      <a:dk2>
        <a:srgbClr val="FFFFFF"/>
      </a:dk2>
      <a:lt2>
        <a:srgbClr val="003963"/>
      </a:lt2>
      <a:accent1>
        <a:srgbClr val="31A7FE"/>
      </a:accent1>
      <a:accent2>
        <a:srgbClr val="7FBA00"/>
      </a:accent2>
      <a:accent3>
        <a:srgbClr val="FF8C00"/>
      </a:accent3>
      <a:accent4>
        <a:srgbClr val="B4009E"/>
      </a:accent4>
      <a:accent5>
        <a:srgbClr val="55D455"/>
      </a:accent5>
      <a:accent6>
        <a:srgbClr val="FFB900"/>
      </a:accent6>
      <a:hlink>
        <a:srgbClr val="31A7FE"/>
      </a:hlink>
      <a:folHlink>
        <a:srgbClr val="31A7FE"/>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 xsi:nil="true"/>
    <Event_x0020_Start_x0020_Date xmlns="2295e2e7-0eeb-498e-8716-217bb2ee6ee3" xsi:nil="tru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Unassigned</TermName>
          <TermId xmlns="http://schemas.microsoft.com/office/infopath/2007/PartnerControls">e51362f4-782c-41a8-bb7b-e0cfc8669933</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217</Value>
    </TaxCatchAll>
    <Event_x0020_VenueTaxHTField0 xmlns="2295e2e7-0eeb-498e-8716-217bb2ee6ee3">
      <Terms xmlns="http://schemas.microsoft.com/office/infopath/2007/PartnerControl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2295e2e7-0eeb-498e-8716-217bb2ee6ee3"/>
    <ds:schemaRef ds:uri="http://schemas.microsoft.com/office/infopath/2007/PartnerControls"/>
    <ds:schemaRef ds:uri="http://purl.org/dc/elements/1.1/"/>
    <ds:schemaRef ds:uri="http://schemas.microsoft.com/office/2006/metadata/properties"/>
    <ds:schemaRef ds:uri="8b529f77-48ab-4581-b468-93f09345b8aa"/>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A4A71FB1-3FB8-468F-9C64-2246CB74C7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834</Words>
  <Application>Microsoft Office PowerPoint</Application>
  <PresentationFormat>On-screen Show (16:9)</PresentationFormat>
  <Paragraphs>242</Paragraphs>
  <Slides>29</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Arial</vt:lpstr>
      <vt:lpstr>Calibri</vt:lpstr>
      <vt:lpstr>Cambria Math</vt:lpstr>
      <vt:lpstr>Comic Sans MS</vt:lpstr>
      <vt:lpstr>Consolas</vt:lpstr>
      <vt:lpstr>Courier New</vt:lpstr>
      <vt:lpstr>Segoe UI</vt:lpstr>
      <vt:lpstr>Segoe UI Light</vt:lpstr>
      <vt:lpstr>Wingdings</vt:lpstr>
      <vt:lpstr>Metro Template-Template Blue</vt:lpstr>
      <vt:lpstr>Office Theme</vt:lpstr>
      <vt:lpstr>1_Office Theme</vt:lpstr>
      <vt:lpstr>Z34Bio: A Framework for Analyzing Biological Computation</vt:lpstr>
      <vt:lpstr>Exposing Biology to the Formal Methods Community and Vice Versa</vt:lpstr>
      <vt:lpstr>PowerPoint Presentation</vt:lpstr>
      <vt:lpstr>Boolean Networks</vt:lpstr>
      <vt:lpstr>Boolean Networks</vt:lpstr>
      <vt:lpstr>Drosophila melanogaster BN (Fruit Fly)</vt:lpstr>
      <vt:lpstr>Chemical Reaction Networks</vt:lpstr>
      <vt:lpstr>Combined Models</vt:lpstr>
      <vt:lpstr>DNA Strand Displacement</vt:lpstr>
      <vt:lpstr>DNA Strand Displacement</vt:lpstr>
      <vt:lpstr>DNA Strand Displacement</vt:lpstr>
      <vt:lpstr>DNA Strand Displacement</vt:lpstr>
      <vt:lpstr>DNA Strand Displacement</vt:lpstr>
      <vt:lpstr>DNA Strand Displacement</vt:lpstr>
      <vt:lpstr>AND Gate in DNA</vt:lpstr>
      <vt:lpstr>SMT Encoding</vt:lpstr>
      <vt:lpstr>Abstractions and Approximations</vt:lpstr>
      <vt:lpstr>Invariants</vt:lpstr>
      <vt:lpstr>Transducer</vt:lpstr>
      <vt:lpstr>DNA Transducer CRN</vt:lpstr>
      <vt:lpstr>Transducer Evaluation</vt:lpstr>
      <vt:lpstr>Correct Transducer Design</vt:lpstr>
      <vt:lpstr>Challenges</vt:lpstr>
      <vt:lpstr>An example</vt:lpstr>
      <vt:lpstr>Analyzing the DNA Square Root Circuit</vt:lpstr>
      <vt:lpstr>A Larger Example</vt:lpstr>
      <vt:lpstr>A Larger Example</vt:lpstr>
      <vt:lpstr>Conclusion</vt:lpstr>
      <vt:lpstr>PowerPoint Presentation</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Name&gt;</dc:subject>
  <dc:creator>&lt;Speaker Name&gt;</dc:creator>
  <cp:keywords>&lt;Any Related Keywords&gt;</cp:keywords>
  <dc:description>Template: _x000d_
Formatting: _x000d_
Event Date: _x000d_
Event Location: _x000d_
Audience Type:</dc:description>
  <cp:lastModifiedBy>Christoph M. Wintersteiger</cp:lastModifiedBy>
  <cp:revision>485</cp:revision>
  <dcterms:created xsi:type="dcterms:W3CDTF">2012-01-20T23:26:09Z</dcterms:created>
  <dcterms:modified xsi:type="dcterms:W3CDTF">2013-07-06T20:48:19Z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