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notesMasterIdLst>
    <p:notesMasterId r:id="rId40"/>
  </p:notesMasterIdLst>
  <p:sldIdLst>
    <p:sldId id="256" r:id="rId2"/>
    <p:sldId id="292" r:id="rId3"/>
    <p:sldId id="262" r:id="rId4"/>
    <p:sldId id="259" r:id="rId5"/>
    <p:sldId id="268" r:id="rId6"/>
    <p:sldId id="269" r:id="rId7"/>
    <p:sldId id="257" r:id="rId8"/>
    <p:sldId id="270" r:id="rId9"/>
    <p:sldId id="278" r:id="rId10"/>
    <p:sldId id="279" r:id="rId11"/>
    <p:sldId id="280" r:id="rId12"/>
    <p:sldId id="281" r:id="rId13"/>
    <p:sldId id="282" r:id="rId14"/>
    <p:sldId id="283" r:id="rId15"/>
    <p:sldId id="284" r:id="rId16"/>
    <p:sldId id="285" r:id="rId17"/>
    <p:sldId id="286" r:id="rId18"/>
    <p:sldId id="287" r:id="rId19"/>
    <p:sldId id="275" r:id="rId20"/>
    <p:sldId id="273" r:id="rId21"/>
    <p:sldId id="263" r:id="rId22"/>
    <p:sldId id="266" r:id="rId23"/>
    <p:sldId id="294" r:id="rId24"/>
    <p:sldId id="296" r:id="rId25"/>
    <p:sldId id="297" r:id="rId26"/>
    <p:sldId id="295" r:id="rId27"/>
    <p:sldId id="267" r:id="rId28"/>
    <p:sldId id="298" r:id="rId29"/>
    <p:sldId id="300" r:id="rId30"/>
    <p:sldId id="303" r:id="rId31"/>
    <p:sldId id="301" r:id="rId32"/>
    <p:sldId id="305" r:id="rId33"/>
    <p:sldId id="302" r:id="rId34"/>
    <p:sldId id="304" r:id="rId35"/>
    <p:sldId id="306" r:id="rId36"/>
    <p:sldId id="309" r:id="rId37"/>
    <p:sldId id="307" r:id="rId38"/>
    <p:sldId id="308" r:id="rId3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90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9244AC-5FF4-453F-8314-F01595E3F301}" type="datetimeFigureOut">
              <a:rPr lang="en-US" smtClean="0"/>
              <a:t>7/7/2013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7627E4-9395-453E-8DFE-545E3CC176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9329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Change font for SAT Engine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7627E4-9395-453E-8DFE-545E3CC176F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58834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7627E4-9395-453E-8DFE-545E3CC176FF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1471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Arrange the arrows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7627E4-9395-453E-8DFE-545E3CC176FF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41459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Change to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7627E4-9395-453E-8DFE-545E3CC176FF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44387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432C8-69A7-458B-9684-2BFA64B31948}" type="datetime2">
              <a:rPr lang="en-US" smtClean="0"/>
              <a:t>Sunday, July 07, 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057FC-95B6-4D89-AFDA-ABA33EE921E5}" type="datetime2">
              <a:rPr lang="en-US" smtClean="0"/>
              <a:t>Sunday, July 07, 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549AC-EB31-477F-92A9-B1988E232878}" type="datetime2">
              <a:rPr lang="en-US" smtClean="0"/>
              <a:t>Sunday, July 07, 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6A3A3-94A6-4E5B-AF39-173ACA3E61CC}" type="datetime2">
              <a:rPr lang="en-US" smtClean="0"/>
              <a:t>Sunday, July 07, 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3D019-A32C-4EAD-B8E6-DBDA699692FD}" type="datetime2">
              <a:rPr lang="en-US" smtClean="0"/>
              <a:t>Sunday, July 07, 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BA98F-560C-4997-81C4-81D4D9187EAB}" type="datetime2">
              <a:rPr lang="en-US" smtClean="0"/>
              <a:t>Sunday, July 07, 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972B2-CA5C-437D-87D0-8081271A9E4B}" type="datetime2">
              <a:rPr lang="en-US" smtClean="0"/>
              <a:t>Sunday, July 07, 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D4847-11EF-4466-A8AD-85CDB7B49118}" type="datetime2">
              <a:rPr lang="en-US" smtClean="0"/>
              <a:t>Sunday, July 07, 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8457A-3AB9-4880-8A0C-9F8524491207}" type="datetime2">
              <a:rPr lang="en-US" smtClean="0"/>
              <a:t>Sunday, July 07, 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976D3-5B7F-4300-ABED-C91F1B2AE209}" type="datetime2">
              <a:rPr lang="en-US" smtClean="0"/>
              <a:t>Sunday, July 07, 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C1E59-17DD-41CE-97CA-624A472382D4}" type="datetime2">
              <a:rPr lang="en-US" smtClean="0"/>
              <a:t>Sunday, July 07, 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A80CB818-7379-467D-8E76-EF9D9074A26C}" type="datetime2">
              <a:rPr lang="en-US" smtClean="0"/>
              <a:t>Sunday, July 07, 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wmf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4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600" dirty="0"/>
              <a:t>Handling 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>
                <a:solidFill>
                  <a:srgbClr val="7030A0"/>
                </a:solidFill>
              </a:rPr>
              <a:t>Bit-Propagating</a:t>
            </a:r>
            <a:r>
              <a:rPr lang="en-US" sz="3600" dirty="0" smtClean="0"/>
              <a:t> Operations </a:t>
            </a:r>
            <a:r>
              <a:rPr lang="en-US" sz="3600" dirty="0"/>
              <a:t>in</a:t>
            </a:r>
            <a:br>
              <a:rPr lang="en-US" sz="3600" dirty="0"/>
            </a:br>
            <a:r>
              <a:rPr lang="en-US" sz="3600" dirty="0">
                <a:solidFill>
                  <a:srgbClr val="7030A0"/>
                </a:solidFill>
              </a:rPr>
              <a:t>Bit-Vector</a:t>
            </a:r>
            <a:r>
              <a:rPr lang="en-US" sz="3600" dirty="0"/>
              <a:t> Reasoning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2743200"/>
          </a:xfrm>
        </p:spPr>
        <p:txBody>
          <a:bodyPr>
            <a:normAutofit/>
          </a:bodyPr>
          <a:lstStyle/>
          <a:p>
            <a:r>
              <a:rPr lang="en-US" i="1" dirty="0" smtClean="0"/>
              <a:t>Alexander Nadel, </a:t>
            </a:r>
          </a:p>
          <a:p>
            <a:r>
              <a:rPr lang="en-US" i="1" dirty="0" smtClean="0"/>
              <a:t>Intel, Israel</a:t>
            </a:r>
          </a:p>
          <a:p>
            <a:endParaRPr lang="en-US" dirty="0" smtClean="0"/>
          </a:p>
          <a:p>
            <a:r>
              <a:rPr lang="en-US" dirty="0" smtClean="0"/>
              <a:t>SMT’13 Workshop</a:t>
            </a:r>
          </a:p>
          <a:p>
            <a:r>
              <a:rPr lang="en-US" i="1" dirty="0" smtClean="0"/>
              <a:t>Helsinki, Finland </a:t>
            </a:r>
          </a:p>
          <a:p>
            <a:r>
              <a:rPr lang="en-US" i="1" dirty="0" smtClean="0"/>
              <a:t>July 8</a:t>
            </a:r>
            <a:r>
              <a:rPr lang="en-US" i="1" baseline="30000" dirty="0" smtClean="0"/>
              <a:t>th</a:t>
            </a:r>
            <a:r>
              <a:rPr lang="en-US" i="1" dirty="0" smtClean="0"/>
              <a:t>, 2013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485292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BP Operations in SMT-LIB 2.0 </a:t>
            </a: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7173683" y="1611086"/>
            <a:ext cx="1621971" cy="4572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2000" dirty="0" smtClean="0"/>
              <a:t>Bit-prop.</a:t>
            </a:r>
            <a:endParaRPr lang="en-US" sz="2000" dirty="0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7173683" y="2068286"/>
            <a:ext cx="1621972" cy="3657600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1800" i="1" dirty="0" err="1" smtClean="0"/>
              <a:t>concat</a:t>
            </a:r>
            <a:endParaRPr lang="en-US" sz="1800" i="1" dirty="0" smtClean="0"/>
          </a:p>
          <a:p>
            <a:pPr marL="0" indent="0">
              <a:buNone/>
            </a:pPr>
            <a:r>
              <a:rPr lang="en-US" sz="1800" b="1" i="1" dirty="0" smtClean="0">
                <a:solidFill>
                  <a:srgbClr val="7030A0"/>
                </a:solidFill>
              </a:rPr>
              <a:t>extract</a:t>
            </a:r>
            <a:r>
              <a:rPr lang="en-US" sz="1800" i="1" dirty="0" smtClean="0"/>
              <a:t/>
            </a:r>
            <a:br>
              <a:rPr lang="en-US" sz="1800" i="1" dirty="0" smtClean="0"/>
            </a:br>
            <a:r>
              <a:rPr lang="en-US" sz="1800" i="1" dirty="0" err="1" smtClean="0"/>
              <a:t>bvshl</a:t>
            </a:r>
            <a:r>
              <a:rPr lang="en-US" sz="1800" i="1" dirty="0" smtClean="0"/>
              <a:t>*</a:t>
            </a:r>
          </a:p>
          <a:p>
            <a:pPr marL="0" indent="0">
              <a:buFont typeface="Arial" pitchFamily="34" charset="0"/>
              <a:buNone/>
            </a:pPr>
            <a:r>
              <a:rPr lang="en-US" sz="1800" i="1" dirty="0" err="1"/>
              <a:t>b</a:t>
            </a:r>
            <a:r>
              <a:rPr lang="en-US" sz="1800" i="1" dirty="0" err="1" smtClean="0"/>
              <a:t>vlshr</a:t>
            </a:r>
            <a:r>
              <a:rPr lang="en-US" sz="1800" i="1" dirty="0" smtClean="0"/>
              <a:t>*</a:t>
            </a:r>
          </a:p>
          <a:p>
            <a:pPr marL="0" indent="0">
              <a:buNone/>
            </a:pPr>
            <a:r>
              <a:rPr lang="en-US" sz="1800" i="1" dirty="0" err="1"/>
              <a:t>b</a:t>
            </a:r>
            <a:r>
              <a:rPr lang="en-US" sz="1800" i="1" dirty="0" err="1" smtClean="0"/>
              <a:t>vashr</a:t>
            </a:r>
            <a:r>
              <a:rPr lang="en-US" sz="1800" i="1" dirty="0" smtClean="0"/>
              <a:t>*</a:t>
            </a:r>
          </a:p>
          <a:p>
            <a:pPr marL="0" indent="0">
              <a:buNone/>
            </a:pPr>
            <a:r>
              <a:rPr lang="en-US" sz="1800" i="1" dirty="0" smtClean="0"/>
              <a:t>repeat</a:t>
            </a:r>
          </a:p>
          <a:p>
            <a:pPr marL="0" indent="0">
              <a:buNone/>
            </a:pPr>
            <a:r>
              <a:rPr lang="en-US" sz="1800" i="1" dirty="0" err="1" smtClean="0"/>
              <a:t>zero_extend</a:t>
            </a:r>
            <a:endParaRPr lang="en-US" sz="1800" i="1" dirty="0" smtClean="0"/>
          </a:p>
          <a:p>
            <a:pPr marL="0" indent="0">
              <a:buNone/>
            </a:pPr>
            <a:r>
              <a:rPr lang="en-US" sz="1800" i="1" dirty="0" err="1" smtClean="0"/>
              <a:t>sign_extend</a:t>
            </a:r>
            <a:endParaRPr lang="en-US" sz="1800" i="1" dirty="0" smtClean="0"/>
          </a:p>
          <a:p>
            <a:pPr marL="0" indent="0">
              <a:buNone/>
            </a:pPr>
            <a:r>
              <a:rPr lang="en-US" sz="1800" i="1" dirty="0" err="1" smtClean="0"/>
              <a:t>rotate_left</a:t>
            </a:r>
            <a:endParaRPr lang="en-US" sz="1800" i="1" dirty="0" smtClean="0"/>
          </a:p>
          <a:p>
            <a:pPr marL="0" indent="0">
              <a:buNone/>
            </a:pPr>
            <a:r>
              <a:rPr lang="en-US" sz="1800" i="1" dirty="0" err="1" smtClean="0"/>
              <a:t>rotate_right</a:t>
            </a:r>
            <a:endParaRPr lang="en-US" sz="1800" i="1" dirty="0"/>
          </a:p>
          <a:p>
            <a:pPr marL="0" indent="0">
              <a:buNone/>
            </a:pPr>
            <a:endParaRPr lang="en-US" sz="1800" i="1" dirty="0"/>
          </a:p>
          <a:p>
            <a:pPr marL="0" indent="0">
              <a:buFont typeface="Arial" pitchFamily="34" charset="0"/>
              <a:buNone/>
            </a:pPr>
            <a:endParaRPr lang="en-US" sz="1800" i="1" dirty="0" smtClean="0"/>
          </a:p>
          <a:p>
            <a:pPr marL="0" indent="0">
              <a:buFont typeface="Arial" pitchFamily="34" charset="0"/>
              <a:buNone/>
            </a:pPr>
            <a:endParaRPr lang="en-US" sz="1800" i="1" dirty="0"/>
          </a:p>
        </p:txBody>
      </p:sp>
      <p:sp>
        <p:nvSpPr>
          <p:cNvPr id="15" name="TextBox 14"/>
          <p:cNvSpPr txBox="1"/>
          <p:nvPr/>
        </p:nvSpPr>
        <p:spPr>
          <a:xfrm>
            <a:off x="152400" y="6019800"/>
            <a:ext cx="868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752600" y="4419599"/>
            <a:ext cx="2971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/>
              <a:t>v </a:t>
            </a:r>
            <a:r>
              <a:rPr lang="en-US" sz="2400" dirty="0" smtClean="0"/>
              <a:t>= [</a:t>
            </a:r>
            <a:r>
              <a:rPr lang="en-US" sz="2400" i="1" dirty="0" smtClean="0"/>
              <a:t>v</a:t>
            </a:r>
            <a:r>
              <a:rPr lang="en-US" sz="2400" baseline="30000" dirty="0" smtClean="0"/>
              <a:t>[3]</a:t>
            </a:r>
            <a:r>
              <a:rPr lang="en-US" sz="2400" dirty="0" smtClean="0"/>
              <a:t>,</a:t>
            </a:r>
            <a:r>
              <a:rPr lang="en-US" sz="2400" dirty="0"/>
              <a:t> </a:t>
            </a:r>
            <a:r>
              <a:rPr lang="en-US" sz="2400" i="1" dirty="0" smtClean="0"/>
              <a:t>v</a:t>
            </a:r>
            <a:r>
              <a:rPr lang="en-US" sz="2400" baseline="30000" dirty="0" smtClean="0"/>
              <a:t>[2]</a:t>
            </a:r>
            <a:r>
              <a:rPr lang="en-US" sz="2400" dirty="0" smtClean="0"/>
              <a:t>, </a:t>
            </a:r>
            <a:r>
              <a:rPr lang="en-US" sz="2400" i="1" dirty="0" smtClean="0"/>
              <a:t>v</a:t>
            </a:r>
            <a:r>
              <a:rPr lang="en-US" sz="2400" baseline="30000" dirty="0" smtClean="0"/>
              <a:t>[1]</a:t>
            </a:r>
            <a:r>
              <a:rPr lang="en-US" sz="2400" dirty="0" smtClean="0"/>
              <a:t>, </a:t>
            </a:r>
            <a:r>
              <a:rPr lang="en-US" sz="2400" i="1" dirty="0" smtClean="0"/>
              <a:t>v</a:t>
            </a:r>
            <a:r>
              <a:rPr lang="en-US" sz="2400" baseline="30000" dirty="0" smtClean="0"/>
              <a:t>[0]</a:t>
            </a:r>
            <a:r>
              <a:rPr lang="en-US" sz="2400" dirty="0" smtClean="0"/>
              <a:t>]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457200" y="3200400"/>
            <a:ext cx="6172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/>
              <a:t>u = extract(v,2,1) </a:t>
            </a:r>
            <a:r>
              <a:rPr lang="en-US" sz="2400" dirty="0" smtClean="0"/>
              <a:t>= [</a:t>
            </a:r>
            <a:r>
              <a:rPr lang="en-US" sz="2400" i="1" dirty="0" smtClean="0"/>
              <a:t>v</a:t>
            </a:r>
            <a:r>
              <a:rPr lang="en-US" sz="2400" baseline="30000" dirty="0" smtClean="0"/>
              <a:t>[2</a:t>
            </a:r>
            <a:r>
              <a:rPr lang="en-US" sz="2400" baseline="30000" dirty="0"/>
              <a:t>]</a:t>
            </a:r>
            <a:r>
              <a:rPr lang="en-US" sz="2400" dirty="0"/>
              <a:t>, </a:t>
            </a:r>
            <a:r>
              <a:rPr lang="en-US" sz="2400" i="1" dirty="0"/>
              <a:t>v</a:t>
            </a:r>
            <a:r>
              <a:rPr lang="en-US" sz="2400" baseline="30000" dirty="0"/>
              <a:t>[1</a:t>
            </a:r>
            <a:r>
              <a:rPr lang="en-US" sz="2400" baseline="30000" dirty="0" smtClean="0"/>
              <a:t>]</a:t>
            </a:r>
            <a:r>
              <a:rPr lang="en-US" sz="2400" dirty="0" smtClean="0"/>
              <a:t>]</a:t>
            </a:r>
            <a:endParaRPr lang="en-US" sz="2400" dirty="0"/>
          </a:p>
        </p:txBody>
      </p:sp>
      <p:cxnSp>
        <p:nvCxnSpPr>
          <p:cNvPr id="18" name="Straight Arrow Connector 17"/>
          <p:cNvCxnSpPr/>
          <p:nvPr/>
        </p:nvCxnSpPr>
        <p:spPr>
          <a:xfrm flipV="1">
            <a:off x="3753955" y="3659656"/>
            <a:ext cx="208445" cy="788228"/>
          </a:xfrm>
          <a:prstGeom prst="straightConnector1">
            <a:avLst/>
          </a:prstGeom>
          <a:ln>
            <a:headEnd type="arrow"/>
            <a:tailEnd type="non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V="1">
            <a:off x="3221183" y="3631371"/>
            <a:ext cx="208445" cy="788228"/>
          </a:xfrm>
          <a:prstGeom prst="straightConnector1">
            <a:avLst/>
          </a:prstGeom>
          <a:ln>
            <a:headEnd type="arrow"/>
            <a:tailEnd type="non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73915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BP Operations in SMT-LIB 2.0 </a:t>
            </a: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7173683" y="1611086"/>
            <a:ext cx="1621971" cy="4572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2000" dirty="0" smtClean="0"/>
              <a:t>Bit-prop.</a:t>
            </a:r>
            <a:endParaRPr lang="en-US" sz="2000" dirty="0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7173683" y="2068286"/>
            <a:ext cx="1621972" cy="3657600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1800" i="1" dirty="0" err="1" smtClean="0"/>
              <a:t>concat</a:t>
            </a:r>
            <a:endParaRPr lang="en-US" sz="1800" i="1" dirty="0" smtClean="0"/>
          </a:p>
          <a:p>
            <a:pPr marL="0" indent="0">
              <a:buNone/>
            </a:pPr>
            <a:r>
              <a:rPr lang="en-US" sz="1800" i="1" dirty="0" smtClean="0"/>
              <a:t>extract</a:t>
            </a:r>
            <a:br>
              <a:rPr lang="en-US" sz="1800" i="1" dirty="0" smtClean="0"/>
            </a:br>
            <a:r>
              <a:rPr lang="en-US" sz="1800" b="1" i="1" dirty="0" err="1" smtClean="0">
                <a:solidFill>
                  <a:srgbClr val="7030A0"/>
                </a:solidFill>
              </a:rPr>
              <a:t>bvshl</a:t>
            </a:r>
            <a:r>
              <a:rPr lang="en-US" sz="1800" b="1" i="1" dirty="0" smtClean="0">
                <a:solidFill>
                  <a:srgbClr val="7030A0"/>
                </a:solidFill>
              </a:rPr>
              <a:t>*</a:t>
            </a:r>
          </a:p>
          <a:p>
            <a:pPr marL="0" indent="0">
              <a:buFont typeface="Arial" pitchFamily="34" charset="0"/>
              <a:buNone/>
            </a:pPr>
            <a:r>
              <a:rPr lang="en-US" sz="1800" i="1" dirty="0" err="1"/>
              <a:t>b</a:t>
            </a:r>
            <a:r>
              <a:rPr lang="en-US" sz="1800" i="1" dirty="0" err="1" smtClean="0"/>
              <a:t>vlshr</a:t>
            </a:r>
            <a:r>
              <a:rPr lang="en-US" sz="1800" i="1" dirty="0" smtClean="0"/>
              <a:t>*</a:t>
            </a:r>
          </a:p>
          <a:p>
            <a:pPr marL="0" indent="0">
              <a:buNone/>
            </a:pPr>
            <a:r>
              <a:rPr lang="en-US" sz="1800" i="1" dirty="0" err="1"/>
              <a:t>b</a:t>
            </a:r>
            <a:r>
              <a:rPr lang="en-US" sz="1800" i="1" dirty="0" err="1" smtClean="0"/>
              <a:t>vashr</a:t>
            </a:r>
            <a:r>
              <a:rPr lang="en-US" sz="1800" i="1" dirty="0" smtClean="0"/>
              <a:t>*</a:t>
            </a:r>
          </a:p>
          <a:p>
            <a:pPr marL="0" indent="0">
              <a:buNone/>
            </a:pPr>
            <a:r>
              <a:rPr lang="en-US" sz="1800" i="1" dirty="0" smtClean="0"/>
              <a:t>repeat</a:t>
            </a:r>
          </a:p>
          <a:p>
            <a:pPr marL="0" indent="0">
              <a:buNone/>
            </a:pPr>
            <a:r>
              <a:rPr lang="en-US" sz="1800" i="1" dirty="0" err="1" smtClean="0"/>
              <a:t>zero_extend</a:t>
            </a:r>
            <a:endParaRPr lang="en-US" sz="1800" i="1" dirty="0" smtClean="0"/>
          </a:p>
          <a:p>
            <a:pPr marL="0" indent="0">
              <a:buNone/>
            </a:pPr>
            <a:r>
              <a:rPr lang="en-US" sz="1800" i="1" dirty="0" err="1" smtClean="0"/>
              <a:t>sign_extend</a:t>
            </a:r>
            <a:endParaRPr lang="en-US" sz="1800" i="1" dirty="0" smtClean="0"/>
          </a:p>
          <a:p>
            <a:pPr marL="0" indent="0">
              <a:buNone/>
            </a:pPr>
            <a:r>
              <a:rPr lang="en-US" sz="1800" i="1" dirty="0" err="1" smtClean="0"/>
              <a:t>rotate_left</a:t>
            </a:r>
            <a:endParaRPr lang="en-US" sz="1800" i="1" dirty="0" smtClean="0"/>
          </a:p>
          <a:p>
            <a:pPr marL="0" indent="0">
              <a:buNone/>
            </a:pPr>
            <a:r>
              <a:rPr lang="en-US" sz="1800" i="1" dirty="0" err="1" smtClean="0"/>
              <a:t>rotate_right</a:t>
            </a:r>
            <a:endParaRPr lang="en-US" sz="1800" i="1" dirty="0"/>
          </a:p>
          <a:p>
            <a:pPr marL="0" indent="0">
              <a:buNone/>
            </a:pPr>
            <a:endParaRPr lang="en-US" sz="1800" i="1" dirty="0"/>
          </a:p>
          <a:p>
            <a:pPr marL="0" indent="0">
              <a:buFont typeface="Arial" pitchFamily="34" charset="0"/>
              <a:buNone/>
            </a:pPr>
            <a:endParaRPr lang="en-US" sz="1800" i="1" dirty="0" smtClean="0"/>
          </a:p>
          <a:p>
            <a:pPr marL="0" indent="0">
              <a:buFont typeface="Arial" pitchFamily="34" charset="0"/>
              <a:buNone/>
            </a:pPr>
            <a:endParaRPr lang="en-US" sz="1800" i="1" dirty="0"/>
          </a:p>
        </p:txBody>
      </p:sp>
      <p:sp>
        <p:nvSpPr>
          <p:cNvPr id="15" name="TextBox 14"/>
          <p:cNvSpPr txBox="1"/>
          <p:nvPr/>
        </p:nvSpPr>
        <p:spPr>
          <a:xfrm>
            <a:off x="152400" y="6019800"/>
            <a:ext cx="868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152400" y="5867400"/>
            <a:ext cx="868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* Shift </a:t>
            </a:r>
            <a:r>
              <a:rPr lang="en-US" dirty="0"/>
              <a:t>by a constant is bit-propagating; shift by a non-constant is </a:t>
            </a:r>
            <a:r>
              <a:rPr lang="en-US" dirty="0" smtClean="0"/>
              <a:t>arithmetic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 flipH="1" flipV="1">
            <a:off x="3352800" y="3483957"/>
            <a:ext cx="1676401" cy="1106411"/>
          </a:xfrm>
          <a:prstGeom prst="straightConnector1">
            <a:avLst/>
          </a:prstGeom>
          <a:ln>
            <a:headEnd type="arrow"/>
            <a:tailEnd type="non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2514600" y="4590367"/>
            <a:ext cx="3886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/>
              <a:t>v </a:t>
            </a:r>
            <a:r>
              <a:rPr lang="en-US" sz="2400" dirty="0" smtClean="0"/>
              <a:t>= [</a:t>
            </a:r>
            <a:r>
              <a:rPr lang="en-US" sz="2400" i="1" dirty="0" smtClean="0"/>
              <a:t>v</a:t>
            </a:r>
            <a:r>
              <a:rPr lang="en-US" sz="2400" baseline="30000" dirty="0" smtClean="0"/>
              <a:t>[3]</a:t>
            </a:r>
            <a:r>
              <a:rPr lang="en-US" sz="2400" dirty="0" smtClean="0"/>
              <a:t>,</a:t>
            </a:r>
            <a:r>
              <a:rPr lang="en-US" sz="2400" dirty="0"/>
              <a:t> </a:t>
            </a:r>
            <a:r>
              <a:rPr lang="en-US" sz="2400" i="1" dirty="0" smtClean="0"/>
              <a:t>v</a:t>
            </a:r>
            <a:r>
              <a:rPr lang="en-US" sz="2400" baseline="30000" dirty="0" smtClean="0"/>
              <a:t>[2]</a:t>
            </a:r>
            <a:r>
              <a:rPr lang="en-US" sz="2400" dirty="0" smtClean="0"/>
              <a:t>, </a:t>
            </a:r>
            <a:r>
              <a:rPr lang="en-US" sz="2400" i="1" dirty="0" smtClean="0"/>
              <a:t>v</a:t>
            </a:r>
            <a:r>
              <a:rPr lang="en-US" sz="2400" baseline="30000" dirty="0" smtClean="0"/>
              <a:t>[1]</a:t>
            </a:r>
            <a:r>
              <a:rPr lang="en-US" sz="2400" dirty="0" smtClean="0"/>
              <a:t>, </a:t>
            </a:r>
            <a:r>
              <a:rPr lang="en-US" sz="2400" i="1" dirty="0" smtClean="0"/>
              <a:t>v</a:t>
            </a:r>
            <a:r>
              <a:rPr lang="en-US" sz="2400" baseline="30000" dirty="0" smtClean="0"/>
              <a:t>[0]</a:t>
            </a:r>
            <a:r>
              <a:rPr lang="en-US" sz="2400" dirty="0" smtClean="0"/>
              <a:t>]</a:t>
            </a:r>
            <a:endParaRPr lang="en-US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228600" y="3048000"/>
            <a:ext cx="403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/>
              <a:t>u = </a:t>
            </a:r>
            <a:r>
              <a:rPr lang="en-US" sz="2400" i="1" dirty="0" err="1" smtClean="0"/>
              <a:t>bvshl</a:t>
            </a:r>
            <a:r>
              <a:rPr lang="en-US" sz="2400" i="1" dirty="0" smtClean="0"/>
              <a:t>(v,2) </a:t>
            </a:r>
            <a:r>
              <a:rPr lang="en-US" sz="2400" dirty="0" smtClean="0"/>
              <a:t>= [</a:t>
            </a:r>
            <a:r>
              <a:rPr lang="en-US" sz="2400" i="1" dirty="0" smtClean="0"/>
              <a:t>v</a:t>
            </a:r>
            <a:r>
              <a:rPr lang="en-US" sz="2400" baseline="30000" dirty="0" smtClean="0"/>
              <a:t>[1]</a:t>
            </a:r>
            <a:r>
              <a:rPr lang="en-US" sz="2400" dirty="0" smtClean="0"/>
              <a:t>, </a:t>
            </a:r>
            <a:r>
              <a:rPr lang="en-US" sz="2400" i="1" dirty="0" smtClean="0"/>
              <a:t>v</a:t>
            </a:r>
            <a:r>
              <a:rPr lang="en-US" sz="2400" baseline="30000" dirty="0" smtClean="0"/>
              <a:t>[0</a:t>
            </a:r>
            <a:r>
              <a:rPr lang="en-US" sz="2400" baseline="30000" dirty="0"/>
              <a:t>]</a:t>
            </a:r>
            <a:r>
              <a:rPr lang="en-US" sz="2400" dirty="0" smtClean="0"/>
              <a:t>,0,0]</a:t>
            </a:r>
            <a:endParaRPr lang="en-US" sz="2400" dirty="0"/>
          </a:p>
        </p:txBody>
      </p:sp>
      <p:cxnSp>
        <p:nvCxnSpPr>
          <p:cNvPr id="12" name="Straight Arrow Connector 11"/>
          <p:cNvCxnSpPr/>
          <p:nvPr/>
        </p:nvCxnSpPr>
        <p:spPr>
          <a:xfrm flipH="1" flipV="1">
            <a:off x="2748642" y="3509665"/>
            <a:ext cx="1676401" cy="1106411"/>
          </a:xfrm>
          <a:prstGeom prst="straightConnector1">
            <a:avLst/>
          </a:prstGeom>
          <a:ln>
            <a:headEnd type="arrow"/>
            <a:tailEnd type="non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2732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BP Operations in SMT-LIB 2.0 </a:t>
            </a: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7173683" y="1611086"/>
            <a:ext cx="1621971" cy="4572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2000" dirty="0" smtClean="0"/>
              <a:t>Bit-prop.</a:t>
            </a:r>
            <a:endParaRPr lang="en-US" sz="2000" dirty="0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7173683" y="2068286"/>
            <a:ext cx="1621972" cy="3657600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1800" i="1" dirty="0" err="1" smtClean="0"/>
              <a:t>concat</a:t>
            </a:r>
            <a:endParaRPr lang="en-US" sz="1800" i="1" dirty="0" smtClean="0"/>
          </a:p>
          <a:p>
            <a:pPr marL="0" indent="0">
              <a:buNone/>
            </a:pPr>
            <a:r>
              <a:rPr lang="en-US" sz="1800" i="1" dirty="0" smtClean="0"/>
              <a:t>extract</a:t>
            </a:r>
            <a:br>
              <a:rPr lang="en-US" sz="1800" i="1" dirty="0" smtClean="0"/>
            </a:br>
            <a:r>
              <a:rPr lang="en-US" sz="1800" i="1" dirty="0" err="1" smtClean="0"/>
              <a:t>bvshl</a:t>
            </a:r>
            <a:r>
              <a:rPr lang="en-US" sz="1800" i="1" dirty="0" smtClean="0"/>
              <a:t>*</a:t>
            </a:r>
          </a:p>
          <a:p>
            <a:pPr marL="0" indent="0">
              <a:buFont typeface="Arial" pitchFamily="34" charset="0"/>
              <a:buNone/>
            </a:pPr>
            <a:r>
              <a:rPr lang="en-US" sz="1800" b="1" i="1" dirty="0" err="1">
                <a:solidFill>
                  <a:srgbClr val="7030A0"/>
                </a:solidFill>
              </a:rPr>
              <a:t>b</a:t>
            </a:r>
            <a:r>
              <a:rPr lang="en-US" sz="1800" b="1" i="1" dirty="0" err="1" smtClean="0">
                <a:solidFill>
                  <a:srgbClr val="7030A0"/>
                </a:solidFill>
              </a:rPr>
              <a:t>vlshr</a:t>
            </a:r>
            <a:r>
              <a:rPr lang="en-US" sz="1800" b="1" i="1" dirty="0" smtClean="0">
                <a:solidFill>
                  <a:srgbClr val="7030A0"/>
                </a:solidFill>
              </a:rPr>
              <a:t>*</a:t>
            </a:r>
          </a:p>
          <a:p>
            <a:pPr marL="0" indent="0">
              <a:buNone/>
            </a:pPr>
            <a:r>
              <a:rPr lang="en-US" sz="1800" i="1" dirty="0" err="1"/>
              <a:t>b</a:t>
            </a:r>
            <a:r>
              <a:rPr lang="en-US" sz="1800" i="1" dirty="0" err="1" smtClean="0"/>
              <a:t>vashr</a:t>
            </a:r>
            <a:r>
              <a:rPr lang="en-US" sz="1800" i="1" dirty="0" smtClean="0"/>
              <a:t>*</a:t>
            </a:r>
          </a:p>
          <a:p>
            <a:pPr marL="0" indent="0">
              <a:buNone/>
            </a:pPr>
            <a:r>
              <a:rPr lang="en-US" sz="1800" i="1" dirty="0" smtClean="0"/>
              <a:t>repeat</a:t>
            </a:r>
          </a:p>
          <a:p>
            <a:pPr marL="0" indent="0">
              <a:buNone/>
            </a:pPr>
            <a:r>
              <a:rPr lang="en-US" sz="1800" i="1" dirty="0" err="1" smtClean="0"/>
              <a:t>zero_extend</a:t>
            </a:r>
            <a:endParaRPr lang="en-US" sz="1800" i="1" dirty="0" smtClean="0"/>
          </a:p>
          <a:p>
            <a:pPr marL="0" indent="0">
              <a:buNone/>
            </a:pPr>
            <a:r>
              <a:rPr lang="en-US" sz="1800" i="1" dirty="0" err="1" smtClean="0"/>
              <a:t>sign_extend</a:t>
            </a:r>
            <a:endParaRPr lang="en-US" sz="1800" i="1" dirty="0" smtClean="0"/>
          </a:p>
          <a:p>
            <a:pPr marL="0" indent="0">
              <a:buNone/>
            </a:pPr>
            <a:r>
              <a:rPr lang="en-US" sz="1800" i="1" dirty="0" err="1" smtClean="0"/>
              <a:t>rotate_left</a:t>
            </a:r>
            <a:endParaRPr lang="en-US" sz="1800" i="1" dirty="0" smtClean="0"/>
          </a:p>
          <a:p>
            <a:pPr marL="0" indent="0">
              <a:buNone/>
            </a:pPr>
            <a:r>
              <a:rPr lang="en-US" sz="1800" i="1" dirty="0" err="1" smtClean="0"/>
              <a:t>rotate_right</a:t>
            </a:r>
            <a:endParaRPr lang="en-US" sz="1800" i="1" dirty="0"/>
          </a:p>
          <a:p>
            <a:pPr marL="0" indent="0">
              <a:buNone/>
            </a:pPr>
            <a:endParaRPr lang="en-US" sz="1800" i="1" dirty="0"/>
          </a:p>
          <a:p>
            <a:pPr marL="0" indent="0">
              <a:buFont typeface="Arial" pitchFamily="34" charset="0"/>
              <a:buNone/>
            </a:pPr>
            <a:endParaRPr lang="en-US" sz="1800" i="1" dirty="0" smtClean="0"/>
          </a:p>
          <a:p>
            <a:pPr marL="0" indent="0">
              <a:buFont typeface="Arial" pitchFamily="34" charset="0"/>
              <a:buNone/>
            </a:pPr>
            <a:endParaRPr lang="en-US" sz="1800" i="1" dirty="0"/>
          </a:p>
        </p:txBody>
      </p:sp>
      <p:sp>
        <p:nvSpPr>
          <p:cNvPr id="15" name="TextBox 14"/>
          <p:cNvSpPr txBox="1"/>
          <p:nvPr/>
        </p:nvSpPr>
        <p:spPr>
          <a:xfrm>
            <a:off x="152400" y="6019800"/>
            <a:ext cx="868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152400" y="5867400"/>
            <a:ext cx="868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* Shift </a:t>
            </a:r>
            <a:r>
              <a:rPr lang="en-US" dirty="0"/>
              <a:t>by a constant is bit-propagating; shift by a non-constant is </a:t>
            </a:r>
            <a:r>
              <a:rPr lang="en-US" dirty="0" smtClean="0"/>
              <a:t>arithmetic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3938155" y="3509665"/>
            <a:ext cx="0" cy="1123238"/>
          </a:xfrm>
          <a:prstGeom prst="straightConnector1">
            <a:avLst/>
          </a:prstGeom>
          <a:ln>
            <a:headEnd type="arrow"/>
            <a:tailEnd type="non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2514600" y="4590367"/>
            <a:ext cx="3886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/>
              <a:t>v </a:t>
            </a:r>
            <a:r>
              <a:rPr lang="en-US" sz="2400" dirty="0" smtClean="0"/>
              <a:t>= [</a:t>
            </a:r>
            <a:r>
              <a:rPr lang="en-US" sz="2400" i="1" dirty="0" smtClean="0"/>
              <a:t>v</a:t>
            </a:r>
            <a:r>
              <a:rPr lang="en-US" sz="2400" baseline="30000" dirty="0" smtClean="0"/>
              <a:t>[3]</a:t>
            </a:r>
            <a:r>
              <a:rPr lang="en-US" sz="2400" dirty="0" smtClean="0"/>
              <a:t>,</a:t>
            </a:r>
            <a:r>
              <a:rPr lang="en-US" sz="2400" dirty="0"/>
              <a:t> </a:t>
            </a:r>
            <a:r>
              <a:rPr lang="en-US" sz="2400" i="1" dirty="0" smtClean="0"/>
              <a:t>v</a:t>
            </a:r>
            <a:r>
              <a:rPr lang="en-US" sz="2400" baseline="30000" dirty="0" smtClean="0"/>
              <a:t>[2]</a:t>
            </a:r>
            <a:r>
              <a:rPr lang="en-US" sz="2400" dirty="0" smtClean="0"/>
              <a:t>, </a:t>
            </a:r>
            <a:r>
              <a:rPr lang="en-US" sz="2400" i="1" dirty="0" smtClean="0"/>
              <a:t>v</a:t>
            </a:r>
            <a:r>
              <a:rPr lang="en-US" sz="2400" baseline="30000" dirty="0" smtClean="0"/>
              <a:t>[1]</a:t>
            </a:r>
            <a:r>
              <a:rPr lang="en-US" sz="2400" dirty="0" smtClean="0"/>
              <a:t>, </a:t>
            </a:r>
            <a:r>
              <a:rPr lang="en-US" sz="2400" i="1" dirty="0" smtClean="0"/>
              <a:t>v</a:t>
            </a:r>
            <a:r>
              <a:rPr lang="en-US" sz="2400" baseline="30000" dirty="0" smtClean="0"/>
              <a:t>[0]</a:t>
            </a:r>
            <a:r>
              <a:rPr lang="en-US" sz="2400" dirty="0" smtClean="0"/>
              <a:t>]</a:t>
            </a:r>
            <a:endParaRPr lang="en-US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228600" y="3048000"/>
            <a:ext cx="510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/>
              <a:t>u = </a:t>
            </a:r>
            <a:r>
              <a:rPr lang="en-US" sz="2400" i="1" dirty="0" err="1" smtClean="0"/>
              <a:t>bvlshr</a:t>
            </a:r>
            <a:r>
              <a:rPr lang="en-US" sz="2400" i="1" dirty="0" smtClean="0"/>
              <a:t>(v,2) </a:t>
            </a:r>
            <a:r>
              <a:rPr lang="en-US" sz="2400" dirty="0" smtClean="0"/>
              <a:t>= [0,0,</a:t>
            </a:r>
            <a:r>
              <a:rPr lang="en-US" sz="2400" i="1" dirty="0" smtClean="0"/>
              <a:t>v</a:t>
            </a:r>
            <a:r>
              <a:rPr lang="en-US" sz="2400" baseline="30000" dirty="0" smtClean="0"/>
              <a:t>[3]</a:t>
            </a:r>
            <a:r>
              <a:rPr lang="en-US" sz="2400" dirty="0" smtClean="0"/>
              <a:t>, </a:t>
            </a:r>
            <a:r>
              <a:rPr lang="en-US" sz="2400" i="1" dirty="0" smtClean="0"/>
              <a:t>v</a:t>
            </a:r>
            <a:r>
              <a:rPr lang="en-US" sz="2400" baseline="30000" dirty="0" smtClean="0"/>
              <a:t>[2]</a:t>
            </a:r>
            <a:r>
              <a:rPr lang="en-US" sz="2400" dirty="0" smtClean="0"/>
              <a:t>]</a:t>
            </a:r>
            <a:endParaRPr lang="en-US" sz="2400" dirty="0"/>
          </a:p>
        </p:txBody>
      </p:sp>
      <p:cxnSp>
        <p:nvCxnSpPr>
          <p:cNvPr id="14" name="Straight Arrow Connector 13"/>
          <p:cNvCxnSpPr/>
          <p:nvPr/>
        </p:nvCxnSpPr>
        <p:spPr>
          <a:xfrm flipV="1">
            <a:off x="3352800" y="3525346"/>
            <a:ext cx="0" cy="1123238"/>
          </a:xfrm>
          <a:prstGeom prst="straightConnector1">
            <a:avLst/>
          </a:prstGeom>
          <a:ln>
            <a:headEnd type="arrow"/>
            <a:tailEnd type="non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85719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BP Operations in SMT-LIB 2.0 </a:t>
            </a: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7173683" y="1611086"/>
            <a:ext cx="1621971" cy="4572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2000" dirty="0" smtClean="0"/>
              <a:t>Bit-prop.</a:t>
            </a:r>
            <a:endParaRPr lang="en-US" sz="2000" dirty="0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7173683" y="2068286"/>
            <a:ext cx="1621972" cy="3657600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1800" i="1" dirty="0" err="1" smtClean="0"/>
              <a:t>concat</a:t>
            </a:r>
            <a:endParaRPr lang="en-US" sz="1800" i="1" dirty="0" smtClean="0"/>
          </a:p>
          <a:p>
            <a:pPr marL="0" indent="0">
              <a:buNone/>
            </a:pPr>
            <a:r>
              <a:rPr lang="en-US" sz="1800" i="1" dirty="0" smtClean="0"/>
              <a:t>extract</a:t>
            </a:r>
            <a:br>
              <a:rPr lang="en-US" sz="1800" i="1" dirty="0" smtClean="0"/>
            </a:br>
            <a:r>
              <a:rPr lang="en-US" sz="1800" i="1" dirty="0" err="1" smtClean="0"/>
              <a:t>bvshl</a:t>
            </a:r>
            <a:r>
              <a:rPr lang="en-US" sz="1800" i="1" dirty="0" smtClean="0"/>
              <a:t>*</a:t>
            </a:r>
          </a:p>
          <a:p>
            <a:pPr marL="0" indent="0">
              <a:buFont typeface="Arial" pitchFamily="34" charset="0"/>
              <a:buNone/>
            </a:pPr>
            <a:r>
              <a:rPr lang="en-US" sz="1800" i="1" dirty="0" err="1"/>
              <a:t>b</a:t>
            </a:r>
            <a:r>
              <a:rPr lang="en-US" sz="1800" i="1" dirty="0" err="1" smtClean="0"/>
              <a:t>vlshr</a:t>
            </a:r>
            <a:r>
              <a:rPr lang="en-US" sz="1800" i="1" dirty="0" smtClean="0"/>
              <a:t>*</a:t>
            </a:r>
          </a:p>
          <a:p>
            <a:pPr marL="0" indent="0">
              <a:buNone/>
            </a:pPr>
            <a:r>
              <a:rPr lang="en-US" sz="1800" b="1" i="1" dirty="0" err="1">
                <a:solidFill>
                  <a:srgbClr val="7030A0"/>
                </a:solidFill>
              </a:rPr>
              <a:t>b</a:t>
            </a:r>
            <a:r>
              <a:rPr lang="en-US" sz="1800" b="1" i="1" dirty="0" err="1" smtClean="0">
                <a:solidFill>
                  <a:srgbClr val="7030A0"/>
                </a:solidFill>
              </a:rPr>
              <a:t>vashr</a:t>
            </a:r>
            <a:r>
              <a:rPr lang="en-US" sz="1800" b="1" i="1" dirty="0" smtClean="0">
                <a:solidFill>
                  <a:srgbClr val="7030A0"/>
                </a:solidFill>
              </a:rPr>
              <a:t>*</a:t>
            </a:r>
          </a:p>
          <a:p>
            <a:pPr marL="0" indent="0">
              <a:buNone/>
            </a:pPr>
            <a:r>
              <a:rPr lang="en-US" sz="1800" i="1" dirty="0" smtClean="0"/>
              <a:t>repeat</a:t>
            </a:r>
          </a:p>
          <a:p>
            <a:pPr marL="0" indent="0">
              <a:buNone/>
            </a:pPr>
            <a:r>
              <a:rPr lang="en-US" sz="1800" i="1" dirty="0" err="1" smtClean="0"/>
              <a:t>zero_extend</a:t>
            </a:r>
            <a:endParaRPr lang="en-US" sz="1800" i="1" dirty="0" smtClean="0"/>
          </a:p>
          <a:p>
            <a:pPr marL="0" indent="0">
              <a:buNone/>
            </a:pPr>
            <a:r>
              <a:rPr lang="en-US" sz="1800" i="1" dirty="0" err="1" smtClean="0"/>
              <a:t>sign_extend</a:t>
            </a:r>
            <a:endParaRPr lang="en-US" sz="1800" i="1" dirty="0" smtClean="0"/>
          </a:p>
          <a:p>
            <a:pPr marL="0" indent="0">
              <a:buNone/>
            </a:pPr>
            <a:r>
              <a:rPr lang="en-US" sz="1800" i="1" dirty="0" err="1" smtClean="0"/>
              <a:t>rotate_left</a:t>
            </a:r>
            <a:endParaRPr lang="en-US" sz="1800" i="1" dirty="0" smtClean="0"/>
          </a:p>
          <a:p>
            <a:pPr marL="0" indent="0">
              <a:buNone/>
            </a:pPr>
            <a:r>
              <a:rPr lang="en-US" sz="1800" i="1" dirty="0" err="1" smtClean="0"/>
              <a:t>rotate_right</a:t>
            </a:r>
            <a:endParaRPr lang="en-US" sz="1800" i="1" dirty="0"/>
          </a:p>
          <a:p>
            <a:pPr marL="0" indent="0">
              <a:buNone/>
            </a:pPr>
            <a:endParaRPr lang="en-US" sz="1800" i="1" dirty="0"/>
          </a:p>
          <a:p>
            <a:pPr marL="0" indent="0">
              <a:buFont typeface="Arial" pitchFamily="34" charset="0"/>
              <a:buNone/>
            </a:pPr>
            <a:endParaRPr lang="en-US" sz="1800" i="1" dirty="0" smtClean="0"/>
          </a:p>
          <a:p>
            <a:pPr marL="0" indent="0">
              <a:buFont typeface="Arial" pitchFamily="34" charset="0"/>
              <a:buNone/>
            </a:pPr>
            <a:endParaRPr lang="en-US" sz="1800" i="1" dirty="0"/>
          </a:p>
        </p:txBody>
      </p:sp>
      <p:sp>
        <p:nvSpPr>
          <p:cNvPr id="15" name="TextBox 14"/>
          <p:cNvSpPr txBox="1"/>
          <p:nvPr/>
        </p:nvSpPr>
        <p:spPr>
          <a:xfrm>
            <a:off x="152400" y="6019800"/>
            <a:ext cx="868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152400" y="5867400"/>
            <a:ext cx="868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* Shift </a:t>
            </a:r>
            <a:r>
              <a:rPr lang="en-US" dirty="0"/>
              <a:t>by a constant is bit-propagating; shift by a non-constant is </a:t>
            </a:r>
            <a:r>
              <a:rPr lang="en-US" dirty="0" smtClean="0"/>
              <a:t>arithmetic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3938155" y="3429000"/>
            <a:ext cx="405245" cy="1203903"/>
          </a:xfrm>
          <a:prstGeom prst="straightConnector1">
            <a:avLst/>
          </a:prstGeom>
          <a:ln>
            <a:headEnd type="arrow"/>
            <a:tailEnd type="non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2514600" y="4590367"/>
            <a:ext cx="3886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/>
              <a:t>v </a:t>
            </a:r>
            <a:r>
              <a:rPr lang="en-US" sz="2400" dirty="0" smtClean="0"/>
              <a:t>= [</a:t>
            </a:r>
            <a:r>
              <a:rPr lang="en-US" sz="2400" i="1" dirty="0" smtClean="0"/>
              <a:t>v</a:t>
            </a:r>
            <a:r>
              <a:rPr lang="en-US" sz="2400" baseline="30000" dirty="0" smtClean="0"/>
              <a:t>[3]</a:t>
            </a:r>
            <a:r>
              <a:rPr lang="en-US" sz="2400" dirty="0" smtClean="0"/>
              <a:t>,</a:t>
            </a:r>
            <a:r>
              <a:rPr lang="en-US" sz="2400" dirty="0"/>
              <a:t> </a:t>
            </a:r>
            <a:r>
              <a:rPr lang="en-US" sz="2400" i="1" dirty="0" smtClean="0"/>
              <a:t>v</a:t>
            </a:r>
            <a:r>
              <a:rPr lang="en-US" sz="2400" baseline="30000" dirty="0" smtClean="0"/>
              <a:t>[2]</a:t>
            </a:r>
            <a:r>
              <a:rPr lang="en-US" sz="2400" dirty="0" smtClean="0"/>
              <a:t>, </a:t>
            </a:r>
            <a:r>
              <a:rPr lang="en-US" sz="2400" i="1" dirty="0" smtClean="0"/>
              <a:t>v</a:t>
            </a:r>
            <a:r>
              <a:rPr lang="en-US" sz="2400" baseline="30000" dirty="0" smtClean="0"/>
              <a:t>[1]</a:t>
            </a:r>
            <a:r>
              <a:rPr lang="en-US" sz="2400" dirty="0" smtClean="0"/>
              <a:t>, </a:t>
            </a:r>
            <a:r>
              <a:rPr lang="en-US" sz="2400" i="1" dirty="0" smtClean="0"/>
              <a:t>v</a:t>
            </a:r>
            <a:r>
              <a:rPr lang="en-US" sz="2400" baseline="30000" dirty="0" smtClean="0"/>
              <a:t>[0]</a:t>
            </a:r>
            <a:r>
              <a:rPr lang="en-US" sz="2400" dirty="0" smtClean="0"/>
              <a:t>]</a:t>
            </a:r>
            <a:endParaRPr lang="en-US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228600" y="3048000"/>
            <a:ext cx="510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/>
              <a:t>u = </a:t>
            </a:r>
            <a:r>
              <a:rPr lang="en-US" sz="2400" i="1" dirty="0" err="1" smtClean="0"/>
              <a:t>bvashr</a:t>
            </a:r>
            <a:r>
              <a:rPr lang="en-US" sz="2400" i="1" dirty="0" smtClean="0"/>
              <a:t>(v,2) </a:t>
            </a:r>
            <a:r>
              <a:rPr lang="en-US" sz="2400" dirty="0" smtClean="0"/>
              <a:t>= [</a:t>
            </a:r>
            <a:r>
              <a:rPr lang="en-US" sz="2400" i="1" dirty="0"/>
              <a:t>v</a:t>
            </a:r>
            <a:r>
              <a:rPr lang="en-US" sz="2400" baseline="30000" dirty="0"/>
              <a:t>[3</a:t>
            </a:r>
            <a:r>
              <a:rPr lang="en-US" sz="2400" baseline="30000" dirty="0" smtClean="0"/>
              <a:t>]</a:t>
            </a:r>
            <a:r>
              <a:rPr lang="en-US" sz="2400" dirty="0" smtClean="0"/>
              <a:t>,</a:t>
            </a:r>
            <a:r>
              <a:rPr lang="en-US" sz="2400" i="1" dirty="0" smtClean="0"/>
              <a:t>v</a:t>
            </a:r>
            <a:r>
              <a:rPr lang="en-US" sz="2400" baseline="30000" dirty="0" smtClean="0"/>
              <a:t>[3</a:t>
            </a:r>
            <a:r>
              <a:rPr lang="en-US" sz="2400" baseline="30000" dirty="0"/>
              <a:t>]</a:t>
            </a:r>
            <a:r>
              <a:rPr lang="en-US" sz="2400" dirty="0" smtClean="0"/>
              <a:t>,</a:t>
            </a:r>
            <a:r>
              <a:rPr lang="en-US" sz="2400" i="1" dirty="0" smtClean="0"/>
              <a:t>v</a:t>
            </a:r>
            <a:r>
              <a:rPr lang="en-US" sz="2400" baseline="30000" dirty="0" smtClean="0"/>
              <a:t>[3]</a:t>
            </a:r>
            <a:r>
              <a:rPr lang="en-US" sz="2400" dirty="0" smtClean="0"/>
              <a:t>, </a:t>
            </a:r>
            <a:r>
              <a:rPr lang="en-US" sz="2400" i="1" dirty="0" smtClean="0"/>
              <a:t>v</a:t>
            </a:r>
            <a:r>
              <a:rPr lang="en-US" sz="2400" baseline="30000" dirty="0" smtClean="0"/>
              <a:t>[2]</a:t>
            </a:r>
            <a:r>
              <a:rPr lang="en-US" sz="2400" dirty="0" smtClean="0"/>
              <a:t>]</a:t>
            </a:r>
            <a:endParaRPr lang="en-US" sz="2400" dirty="0"/>
          </a:p>
        </p:txBody>
      </p:sp>
      <p:cxnSp>
        <p:nvCxnSpPr>
          <p:cNvPr id="12" name="Straight Arrow Connector 11"/>
          <p:cNvCxnSpPr/>
          <p:nvPr/>
        </p:nvCxnSpPr>
        <p:spPr>
          <a:xfrm flipV="1">
            <a:off x="3352800" y="3429000"/>
            <a:ext cx="0" cy="1219584"/>
          </a:xfrm>
          <a:prstGeom prst="straightConnector1">
            <a:avLst/>
          </a:prstGeom>
          <a:ln>
            <a:headEnd type="arrow"/>
            <a:tailEnd type="non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V="1">
            <a:off x="3352800" y="3444682"/>
            <a:ext cx="440511" cy="1203902"/>
          </a:xfrm>
          <a:prstGeom prst="straightConnector1">
            <a:avLst/>
          </a:prstGeom>
          <a:ln>
            <a:headEnd type="arrow"/>
            <a:tailEnd type="non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H="1" flipV="1">
            <a:off x="2971800" y="3444682"/>
            <a:ext cx="381000" cy="1203902"/>
          </a:xfrm>
          <a:prstGeom prst="straightConnector1">
            <a:avLst/>
          </a:prstGeom>
          <a:ln>
            <a:headEnd type="arrow"/>
            <a:tailEnd type="non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11356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BP Operations in SMT-LIB 2.0 </a:t>
            </a: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7173683" y="1611086"/>
            <a:ext cx="1621971" cy="4572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2000" dirty="0" smtClean="0"/>
              <a:t>Bit-prop.</a:t>
            </a:r>
            <a:endParaRPr lang="en-US" sz="2000" dirty="0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7173683" y="2068286"/>
            <a:ext cx="1621972" cy="3657600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1800" i="1" dirty="0" err="1" smtClean="0"/>
              <a:t>concat</a:t>
            </a:r>
            <a:endParaRPr lang="en-US" sz="1800" i="1" dirty="0" smtClean="0"/>
          </a:p>
          <a:p>
            <a:pPr marL="0" indent="0">
              <a:buNone/>
            </a:pPr>
            <a:r>
              <a:rPr lang="en-US" sz="1800" i="1" dirty="0" smtClean="0"/>
              <a:t>extract</a:t>
            </a:r>
            <a:br>
              <a:rPr lang="en-US" sz="1800" i="1" dirty="0" smtClean="0"/>
            </a:br>
            <a:r>
              <a:rPr lang="en-US" sz="1800" i="1" dirty="0" err="1" smtClean="0"/>
              <a:t>bvshl</a:t>
            </a:r>
            <a:r>
              <a:rPr lang="en-US" sz="1800" i="1" dirty="0" smtClean="0"/>
              <a:t>*</a:t>
            </a:r>
          </a:p>
          <a:p>
            <a:pPr marL="0" indent="0">
              <a:buFont typeface="Arial" pitchFamily="34" charset="0"/>
              <a:buNone/>
            </a:pPr>
            <a:r>
              <a:rPr lang="en-US" sz="1800" i="1" dirty="0" err="1"/>
              <a:t>b</a:t>
            </a:r>
            <a:r>
              <a:rPr lang="en-US" sz="1800" i="1" dirty="0" err="1" smtClean="0"/>
              <a:t>vlshr</a:t>
            </a:r>
            <a:r>
              <a:rPr lang="en-US" sz="1800" i="1" dirty="0" smtClean="0"/>
              <a:t>*</a:t>
            </a:r>
          </a:p>
          <a:p>
            <a:pPr marL="0" indent="0">
              <a:buNone/>
            </a:pPr>
            <a:r>
              <a:rPr lang="en-US" sz="1800" i="1" dirty="0" err="1"/>
              <a:t>b</a:t>
            </a:r>
            <a:r>
              <a:rPr lang="en-US" sz="1800" i="1" dirty="0" err="1" smtClean="0"/>
              <a:t>vashr</a:t>
            </a:r>
            <a:r>
              <a:rPr lang="en-US" sz="1800" i="1" dirty="0" smtClean="0"/>
              <a:t>*</a:t>
            </a:r>
          </a:p>
          <a:p>
            <a:pPr marL="0" indent="0">
              <a:buNone/>
            </a:pPr>
            <a:r>
              <a:rPr lang="en-US" sz="1800" b="1" i="1" dirty="0" smtClean="0">
                <a:solidFill>
                  <a:srgbClr val="7030A0"/>
                </a:solidFill>
              </a:rPr>
              <a:t>repeat</a:t>
            </a:r>
          </a:p>
          <a:p>
            <a:pPr marL="0" indent="0">
              <a:buNone/>
            </a:pPr>
            <a:r>
              <a:rPr lang="en-US" sz="1800" i="1" dirty="0" err="1" smtClean="0"/>
              <a:t>zero_extend</a:t>
            </a:r>
            <a:endParaRPr lang="en-US" sz="1800" i="1" dirty="0" smtClean="0"/>
          </a:p>
          <a:p>
            <a:pPr marL="0" indent="0">
              <a:buNone/>
            </a:pPr>
            <a:r>
              <a:rPr lang="en-US" sz="1800" i="1" dirty="0" err="1" smtClean="0"/>
              <a:t>sign_extend</a:t>
            </a:r>
            <a:endParaRPr lang="en-US" sz="1800" i="1" dirty="0" smtClean="0"/>
          </a:p>
          <a:p>
            <a:pPr marL="0" indent="0">
              <a:buNone/>
            </a:pPr>
            <a:r>
              <a:rPr lang="en-US" sz="1800" i="1" dirty="0" err="1" smtClean="0"/>
              <a:t>rotate_left</a:t>
            </a:r>
            <a:endParaRPr lang="en-US" sz="1800" i="1" dirty="0" smtClean="0"/>
          </a:p>
          <a:p>
            <a:pPr marL="0" indent="0">
              <a:buNone/>
            </a:pPr>
            <a:r>
              <a:rPr lang="en-US" sz="1800" i="1" dirty="0" err="1" smtClean="0"/>
              <a:t>rotate_right</a:t>
            </a:r>
            <a:endParaRPr lang="en-US" sz="1800" i="1" dirty="0"/>
          </a:p>
          <a:p>
            <a:pPr marL="0" indent="0">
              <a:buNone/>
            </a:pPr>
            <a:endParaRPr lang="en-US" sz="1800" i="1" dirty="0"/>
          </a:p>
          <a:p>
            <a:pPr marL="0" indent="0">
              <a:buFont typeface="Arial" pitchFamily="34" charset="0"/>
              <a:buNone/>
            </a:pPr>
            <a:endParaRPr lang="en-US" sz="1800" i="1" dirty="0" smtClean="0"/>
          </a:p>
          <a:p>
            <a:pPr marL="0" indent="0">
              <a:buFont typeface="Arial" pitchFamily="34" charset="0"/>
              <a:buNone/>
            </a:pPr>
            <a:endParaRPr lang="en-US" sz="1800" i="1" dirty="0"/>
          </a:p>
        </p:txBody>
      </p:sp>
      <p:sp>
        <p:nvSpPr>
          <p:cNvPr id="15" name="TextBox 14"/>
          <p:cNvSpPr txBox="1"/>
          <p:nvPr/>
        </p:nvSpPr>
        <p:spPr>
          <a:xfrm>
            <a:off x="152400" y="6019800"/>
            <a:ext cx="868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552700" y="4161132"/>
            <a:ext cx="3886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/>
              <a:t>v </a:t>
            </a:r>
            <a:r>
              <a:rPr lang="en-US" sz="2400" dirty="0" smtClean="0"/>
              <a:t>= [</a:t>
            </a:r>
            <a:r>
              <a:rPr lang="en-US" sz="2400" i="1" dirty="0" smtClean="0"/>
              <a:t>v</a:t>
            </a:r>
            <a:r>
              <a:rPr lang="en-US" sz="2400" baseline="30000" dirty="0" smtClean="0"/>
              <a:t>[3]</a:t>
            </a:r>
            <a:r>
              <a:rPr lang="en-US" sz="2400" dirty="0" smtClean="0"/>
              <a:t>,</a:t>
            </a:r>
            <a:r>
              <a:rPr lang="en-US" sz="2400" dirty="0"/>
              <a:t> </a:t>
            </a:r>
            <a:r>
              <a:rPr lang="en-US" sz="2400" i="1" dirty="0" smtClean="0"/>
              <a:t>v</a:t>
            </a:r>
            <a:r>
              <a:rPr lang="en-US" sz="2400" baseline="30000" dirty="0" smtClean="0"/>
              <a:t>[2]</a:t>
            </a:r>
            <a:r>
              <a:rPr lang="en-US" sz="2400" dirty="0" smtClean="0"/>
              <a:t>, </a:t>
            </a:r>
            <a:r>
              <a:rPr lang="en-US" sz="2400" i="1" dirty="0" smtClean="0"/>
              <a:t>v</a:t>
            </a:r>
            <a:r>
              <a:rPr lang="en-US" sz="2400" baseline="30000" dirty="0" smtClean="0"/>
              <a:t>[1]</a:t>
            </a:r>
            <a:r>
              <a:rPr lang="en-US" sz="2400" dirty="0" smtClean="0"/>
              <a:t>, </a:t>
            </a:r>
            <a:r>
              <a:rPr lang="en-US" sz="2400" i="1" dirty="0" smtClean="0"/>
              <a:t>v</a:t>
            </a:r>
            <a:r>
              <a:rPr lang="en-US" sz="2400" baseline="30000" dirty="0" smtClean="0"/>
              <a:t>[0]</a:t>
            </a:r>
            <a:r>
              <a:rPr lang="en-US" sz="2400" dirty="0" smtClean="0"/>
              <a:t>]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228600" y="3048000"/>
            <a:ext cx="6781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/>
              <a:t>u = repeat(v,2) </a:t>
            </a:r>
            <a:r>
              <a:rPr lang="en-US" sz="2400" dirty="0" smtClean="0"/>
              <a:t>= [</a:t>
            </a:r>
            <a:r>
              <a:rPr lang="en-US" sz="2400" i="1" dirty="0"/>
              <a:t>v</a:t>
            </a:r>
            <a:r>
              <a:rPr lang="en-US" sz="2400" baseline="30000" dirty="0"/>
              <a:t>[3</a:t>
            </a:r>
            <a:r>
              <a:rPr lang="en-US" sz="2400" baseline="30000" dirty="0" smtClean="0"/>
              <a:t>]</a:t>
            </a:r>
            <a:r>
              <a:rPr lang="en-US" sz="2400" dirty="0" smtClean="0"/>
              <a:t>,</a:t>
            </a:r>
            <a:r>
              <a:rPr lang="en-US" sz="2400" i="1" dirty="0" smtClean="0"/>
              <a:t>v</a:t>
            </a:r>
            <a:r>
              <a:rPr lang="en-US" sz="2400" baseline="30000" dirty="0" smtClean="0"/>
              <a:t>[2]</a:t>
            </a:r>
            <a:r>
              <a:rPr lang="en-US" sz="2400" dirty="0" smtClean="0"/>
              <a:t>,</a:t>
            </a:r>
            <a:r>
              <a:rPr lang="en-US" sz="2400" i="1" dirty="0" smtClean="0"/>
              <a:t>v</a:t>
            </a:r>
            <a:r>
              <a:rPr lang="en-US" sz="2400" baseline="30000" dirty="0" smtClean="0"/>
              <a:t>[1]</a:t>
            </a:r>
            <a:r>
              <a:rPr lang="en-US" sz="2400" dirty="0" smtClean="0"/>
              <a:t>, </a:t>
            </a:r>
            <a:r>
              <a:rPr lang="en-US" sz="2400" i="1" dirty="0" smtClean="0"/>
              <a:t>v</a:t>
            </a:r>
            <a:r>
              <a:rPr lang="en-US" sz="2400" baseline="30000" dirty="0" smtClean="0"/>
              <a:t>[0]</a:t>
            </a:r>
            <a:r>
              <a:rPr lang="en-US" sz="2400" dirty="0" smtClean="0"/>
              <a:t>,</a:t>
            </a:r>
            <a:r>
              <a:rPr lang="en-US" sz="2400" i="1" dirty="0"/>
              <a:t> v</a:t>
            </a:r>
            <a:r>
              <a:rPr lang="en-US" sz="2400" baseline="30000" dirty="0"/>
              <a:t>[3]</a:t>
            </a:r>
            <a:r>
              <a:rPr lang="en-US" sz="2400" dirty="0"/>
              <a:t>,</a:t>
            </a:r>
            <a:r>
              <a:rPr lang="en-US" sz="2400" i="1" dirty="0"/>
              <a:t>v</a:t>
            </a:r>
            <a:r>
              <a:rPr lang="en-US" sz="2400" baseline="30000" dirty="0"/>
              <a:t>[2]</a:t>
            </a:r>
            <a:r>
              <a:rPr lang="en-US" sz="2400" dirty="0"/>
              <a:t>,</a:t>
            </a:r>
            <a:r>
              <a:rPr lang="en-US" sz="2400" i="1" dirty="0"/>
              <a:t>v</a:t>
            </a:r>
            <a:r>
              <a:rPr lang="en-US" sz="2400" baseline="30000" dirty="0"/>
              <a:t>[1]</a:t>
            </a:r>
            <a:r>
              <a:rPr lang="en-US" sz="2400" dirty="0"/>
              <a:t>, </a:t>
            </a:r>
            <a:r>
              <a:rPr lang="en-US" sz="2400" i="1" dirty="0"/>
              <a:t>v</a:t>
            </a:r>
            <a:r>
              <a:rPr lang="en-US" sz="2400" baseline="30000" dirty="0"/>
              <a:t>[0]</a:t>
            </a:r>
            <a:r>
              <a:rPr lang="en-US" sz="2400" dirty="0" smtClean="0"/>
              <a:t>]</a:t>
            </a:r>
            <a:endParaRPr lang="en-US" sz="2400" dirty="0"/>
          </a:p>
        </p:txBody>
      </p:sp>
      <p:cxnSp>
        <p:nvCxnSpPr>
          <p:cNvPr id="11" name="Straight Arrow Connector 10"/>
          <p:cNvCxnSpPr/>
          <p:nvPr/>
        </p:nvCxnSpPr>
        <p:spPr>
          <a:xfrm flipH="1" flipV="1">
            <a:off x="2971800" y="3429000"/>
            <a:ext cx="381000" cy="732132"/>
          </a:xfrm>
          <a:prstGeom prst="straightConnector1">
            <a:avLst/>
          </a:prstGeom>
          <a:ln>
            <a:headEnd type="arrow"/>
            <a:tailEnd type="non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V="1">
            <a:off x="3429000" y="3429000"/>
            <a:ext cx="1447800" cy="732132"/>
          </a:xfrm>
          <a:prstGeom prst="straightConnector1">
            <a:avLst/>
          </a:prstGeom>
          <a:ln>
            <a:headEnd type="arrow"/>
            <a:tailEnd type="non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H="1" flipV="1">
            <a:off x="3505200" y="3429000"/>
            <a:ext cx="381000" cy="732132"/>
          </a:xfrm>
          <a:prstGeom prst="straightConnector1">
            <a:avLst/>
          </a:prstGeom>
          <a:ln>
            <a:headEnd type="arrow"/>
            <a:tailEnd type="none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V="1">
            <a:off x="3962400" y="3429000"/>
            <a:ext cx="1447800" cy="732132"/>
          </a:xfrm>
          <a:prstGeom prst="straightConnector1">
            <a:avLst/>
          </a:prstGeom>
          <a:ln>
            <a:headEnd type="arrow"/>
            <a:tailEnd type="none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7" idx="0"/>
          </p:cNvCxnSpPr>
          <p:nvPr/>
        </p:nvCxnSpPr>
        <p:spPr>
          <a:xfrm flipH="1" flipV="1">
            <a:off x="3924300" y="3429000"/>
            <a:ext cx="571500" cy="732132"/>
          </a:xfrm>
          <a:prstGeom prst="straightConnector1">
            <a:avLst/>
          </a:prstGeom>
          <a:ln>
            <a:headEnd type="arrow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7" idx="0"/>
          </p:cNvCxnSpPr>
          <p:nvPr/>
        </p:nvCxnSpPr>
        <p:spPr>
          <a:xfrm flipV="1">
            <a:off x="4495800" y="3429000"/>
            <a:ext cx="1333500" cy="732132"/>
          </a:xfrm>
          <a:prstGeom prst="straightConnector1">
            <a:avLst/>
          </a:prstGeom>
          <a:ln>
            <a:headEnd type="arrow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H="1" flipV="1">
            <a:off x="4533900" y="3429000"/>
            <a:ext cx="495300" cy="732132"/>
          </a:xfrm>
          <a:prstGeom prst="straightConnector1">
            <a:avLst/>
          </a:prstGeom>
          <a:ln>
            <a:headEnd type="arrow"/>
            <a:tailEnd type="none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V="1">
            <a:off x="5105400" y="3429000"/>
            <a:ext cx="1333500" cy="732132"/>
          </a:xfrm>
          <a:prstGeom prst="straightConnector1">
            <a:avLst/>
          </a:prstGeom>
          <a:ln>
            <a:headEnd type="arrow"/>
            <a:tailEnd type="none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20831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BP Operations in SMT-LIB 2.0 </a:t>
            </a:r>
            <a:endParaRPr lang="en-US" dirty="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7173683" y="1611086"/>
            <a:ext cx="1621971" cy="4572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2000" dirty="0" smtClean="0"/>
              <a:t>Bit-prop.</a:t>
            </a:r>
            <a:endParaRPr lang="en-US" sz="2000" dirty="0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7173683" y="2068286"/>
            <a:ext cx="1621972" cy="3657600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1800" i="1" dirty="0" err="1" smtClean="0"/>
              <a:t>concat</a:t>
            </a:r>
            <a:endParaRPr lang="en-US" sz="1800" i="1" dirty="0" smtClean="0"/>
          </a:p>
          <a:p>
            <a:pPr marL="0" indent="0">
              <a:buNone/>
            </a:pPr>
            <a:r>
              <a:rPr lang="en-US" sz="1800" i="1" dirty="0" smtClean="0"/>
              <a:t>extract</a:t>
            </a:r>
            <a:br>
              <a:rPr lang="en-US" sz="1800" i="1" dirty="0" smtClean="0"/>
            </a:br>
            <a:r>
              <a:rPr lang="en-US" sz="1800" i="1" dirty="0" err="1" smtClean="0"/>
              <a:t>bvshl</a:t>
            </a:r>
            <a:r>
              <a:rPr lang="en-US" sz="1800" i="1" dirty="0" smtClean="0"/>
              <a:t>*</a:t>
            </a:r>
          </a:p>
          <a:p>
            <a:pPr marL="0" indent="0">
              <a:buFont typeface="Arial" pitchFamily="34" charset="0"/>
              <a:buNone/>
            </a:pPr>
            <a:r>
              <a:rPr lang="en-US" sz="1800" i="1" dirty="0" err="1"/>
              <a:t>b</a:t>
            </a:r>
            <a:r>
              <a:rPr lang="en-US" sz="1800" i="1" dirty="0" err="1" smtClean="0"/>
              <a:t>vlshr</a:t>
            </a:r>
            <a:r>
              <a:rPr lang="en-US" sz="1800" i="1" dirty="0" smtClean="0"/>
              <a:t>*</a:t>
            </a:r>
          </a:p>
          <a:p>
            <a:pPr marL="0" indent="0">
              <a:buNone/>
            </a:pPr>
            <a:r>
              <a:rPr lang="en-US" sz="1800" i="1" dirty="0" err="1"/>
              <a:t>b</a:t>
            </a:r>
            <a:r>
              <a:rPr lang="en-US" sz="1800" i="1" dirty="0" err="1" smtClean="0"/>
              <a:t>vashr</a:t>
            </a:r>
            <a:r>
              <a:rPr lang="en-US" sz="1800" i="1" dirty="0" smtClean="0"/>
              <a:t>*</a:t>
            </a:r>
          </a:p>
          <a:p>
            <a:pPr marL="0" indent="0">
              <a:buNone/>
            </a:pPr>
            <a:r>
              <a:rPr lang="en-US" sz="1800" i="1" dirty="0" smtClean="0"/>
              <a:t>repeat</a:t>
            </a:r>
          </a:p>
          <a:p>
            <a:pPr marL="0" indent="0">
              <a:buNone/>
            </a:pPr>
            <a:r>
              <a:rPr lang="en-US" sz="1800" b="1" i="1" dirty="0" err="1" smtClean="0">
                <a:solidFill>
                  <a:srgbClr val="7030A0"/>
                </a:solidFill>
              </a:rPr>
              <a:t>zero_extend</a:t>
            </a:r>
            <a:endParaRPr lang="en-US" sz="1800" b="1" i="1" dirty="0" smtClean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en-US" sz="1800" i="1" dirty="0" err="1" smtClean="0"/>
              <a:t>sign_extend</a:t>
            </a:r>
            <a:endParaRPr lang="en-US" sz="1800" i="1" dirty="0" smtClean="0"/>
          </a:p>
          <a:p>
            <a:pPr marL="0" indent="0">
              <a:buNone/>
            </a:pPr>
            <a:r>
              <a:rPr lang="en-US" sz="1800" i="1" dirty="0" err="1" smtClean="0"/>
              <a:t>rotate_left</a:t>
            </a:r>
            <a:endParaRPr lang="en-US" sz="1800" i="1" dirty="0" smtClean="0"/>
          </a:p>
          <a:p>
            <a:pPr marL="0" indent="0">
              <a:buNone/>
            </a:pPr>
            <a:r>
              <a:rPr lang="en-US" sz="1800" i="1" dirty="0" err="1" smtClean="0"/>
              <a:t>rotate_right</a:t>
            </a:r>
            <a:endParaRPr lang="en-US" sz="1800" i="1" dirty="0"/>
          </a:p>
          <a:p>
            <a:pPr marL="0" indent="0">
              <a:buNone/>
            </a:pPr>
            <a:endParaRPr lang="en-US" sz="1800" i="1" dirty="0"/>
          </a:p>
          <a:p>
            <a:pPr marL="0" indent="0">
              <a:buFont typeface="Arial" pitchFamily="34" charset="0"/>
              <a:buNone/>
            </a:pPr>
            <a:endParaRPr lang="en-US" sz="1800" i="1" dirty="0" smtClean="0"/>
          </a:p>
          <a:p>
            <a:pPr marL="0" indent="0">
              <a:buFont typeface="Arial" pitchFamily="34" charset="0"/>
              <a:buNone/>
            </a:pPr>
            <a:endParaRPr lang="en-US" sz="1800" i="1" dirty="0"/>
          </a:p>
        </p:txBody>
      </p:sp>
      <p:sp>
        <p:nvSpPr>
          <p:cNvPr id="15" name="TextBox 14"/>
          <p:cNvSpPr txBox="1"/>
          <p:nvPr/>
        </p:nvSpPr>
        <p:spPr>
          <a:xfrm>
            <a:off x="152400" y="6019800"/>
            <a:ext cx="868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552700" y="4161132"/>
            <a:ext cx="3886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/>
              <a:t>v </a:t>
            </a:r>
            <a:r>
              <a:rPr lang="en-US" sz="2400" dirty="0" smtClean="0"/>
              <a:t>= [</a:t>
            </a:r>
            <a:r>
              <a:rPr lang="en-US" sz="2400" i="1" dirty="0" smtClean="0"/>
              <a:t>v</a:t>
            </a:r>
            <a:r>
              <a:rPr lang="en-US" sz="2400" baseline="30000" dirty="0" smtClean="0"/>
              <a:t>[3]</a:t>
            </a:r>
            <a:r>
              <a:rPr lang="en-US" sz="2400" dirty="0" smtClean="0"/>
              <a:t>,</a:t>
            </a:r>
            <a:r>
              <a:rPr lang="en-US" sz="2400" dirty="0"/>
              <a:t> </a:t>
            </a:r>
            <a:r>
              <a:rPr lang="en-US" sz="2400" i="1" dirty="0" smtClean="0"/>
              <a:t>v</a:t>
            </a:r>
            <a:r>
              <a:rPr lang="en-US" sz="2400" baseline="30000" dirty="0" smtClean="0"/>
              <a:t>[2]</a:t>
            </a:r>
            <a:r>
              <a:rPr lang="en-US" sz="2400" dirty="0" smtClean="0"/>
              <a:t>, </a:t>
            </a:r>
            <a:r>
              <a:rPr lang="en-US" sz="2400" i="1" dirty="0" smtClean="0"/>
              <a:t>v</a:t>
            </a:r>
            <a:r>
              <a:rPr lang="en-US" sz="2400" baseline="30000" dirty="0" smtClean="0"/>
              <a:t>[1]</a:t>
            </a:r>
            <a:r>
              <a:rPr lang="en-US" sz="2400" dirty="0" smtClean="0"/>
              <a:t>, </a:t>
            </a:r>
            <a:r>
              <a:rPr lang="en-US" sz="2400" i="1" dirty="0" smtClean="0"/>
              <a:t>v</a:t>
            </a:r>
            <a:r>
              <a:rPr lang="en-US" sz="2400" baseline="30000" dirty="0" smtClean="0"/>
              <a:t>[0]</a:t>
            </a:r>
            <a:r>
              <a:rPr lang="en-US" sz="2400" dirty="0" smtClean="0"/>
              <a:t>]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228600" y="3048000"/>
            <a:ext cx="6781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/>
              <a:t>u = </a:t>
            </a:r>
            <a:r>
              <a:rPr lang="en-US" sz="2400" i="1" dirty="0" err="1" smtClean="0"/>
              <a:t>zero_extend</a:t>
            </a:r>
            <a:r>
              <a:rPr lang="en-US" sz="2400" i="1" dirty="0" smtClean="0"/>
              <a:t>(v,2) </a:t>
            </a:r>
            <a:r>
              <a:rPr lang="en-US" sz="2400" dirty="0" smtClean="0"/>
              <a:t>= [0,0,</a:t>
            </a:r>
            <a:r>
              <a:rPr lang="en-US" sz="2400" i="1" dirty="0" smtClean="0"/>
              <a:t>v</a:t>
            </a:r>
            <a:r>
              <a:rPr lang="en-US" sz="2400" baseline="30000" dirty="0" smtClean="0"/>
              <a:t>[3]</a:t>
            </a:r>
            <a:r>
              <a:rPr lang="en-US" sz="2400" dirty="0" smtClean="0"/>
              <a:t>,</a:t>
            </a:r>
            <a:r>
              <a:rPr lang="en-US" sz="2400" i="1" dirty="0" smtClean="0"/>
              <a:t>v</a:t>
            </a:r>
            <a:r>
              <a:rPr lang="en-US" sz="2400" baseline="30000" dirty="0" smtClean="0"/>
              <a:t>[2]</a:t>
            </a:r>
            <a:r>
              <a:rPr lang="en-US" sz="2400" dirty="0" smtClean="0"/>
              <a:t>,</a:t>
            </a:r>
            <a:r>
              <a:rPr lang="en-US" sz="2400" i="1" dirty="0" smtClean="0"/>
              <a:t>v</a:t>
            </a:r>
            <a:r>
              <a:rPr lang="en-US" sz="2400" baseline="30000" dirty="0" smtClean="0"/>
              <a:t>[1]</a:t>
            </a:r>
            <a:r>
              <a:rPr lang="en-US" sz="2400" dirty="0" smtClean="0"/>
              <a:t>, </a:t>
            </a:r>
            <a:r>
              <a:rPr lang="en-US" sz="2400" i="1" dirty="0" smtClean="0"/>
              <a:t>v</a:t>
            </a:r>
            <a:r>
              <a:rPr lang="en-US" sz="2400" baseline="30000" dirty="0" smtClean="0"/>
              <a:t>[0]</a:t>
            </a:r>
            <a:r>
              <a:rPr lang="en-US" sz="2400" dirty="0" smtClean="0"/>
              <a:t>]</a:t>
            </a:r>
            <a:endParaRPr lang="en-US" sz="2400" dirty="0"/>
          </a:p>
        </p:txBody>
      </p:sp>
      <p:cxnSp>
        <p:nvCxnSpPr>
          <p:cNvPr id="11" name="Straight Arrow Connector 10"/>
          <p:cNvCxnSpPr/>
          <p:nvPr/>
        </p:nvCxnSpPr>
        <p:spPr>
          <a:xfrm flipV="1">
            <a:off x="5105400" y="3429000"/>
            <a:ext cx="609600" cy="732132"/>
          </a:xfrm>
          <a:prstGeom prst="straightConnector1">
            <a:avLst/>
          </a:prstGeom>
          <a:ln>
            <a:headEnd type="arrow"/>
            <a:tailEnd type="non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V="1">
            <a:off x="4595931" y="3439256"/>
            <a:ext cx="609600" cy="732132"/>
          </a:xfrm>
          <a:prstGeom prst="straightConnector1">
            <a:avLst/>
          </a:prstGeom>
          <a:ln>
            <a:headEnd type="arrow"/>
            <a:tailEnd type="non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V="1">
            <a:off x="4002705" y="3457069"/>
            <a:ext cx="609600" cy="732132"/>
          </a:xfrm>
          <a:prstGeom prst="straightConnector1">
            <a:avLst/>
          </a:prstGeom>
          <a:ln>
            <a:headEnd type="arrow"/>
            <a:tailEnd type="non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V="1">
            <a:off x="3505200" y="3457069"/>
            <a:ext cx="609600" cy="732132"/>
          </a:xfrm>
          <a:prstGeom prst="straightConnector1">
            <a:avLst/>
          </a:prstGeom>
          <a:ln>
            <a:headEnd type="arrow"/>
            <a:tailEnd type="non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85675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BP Operations in SMT-LIB 2.0 </a:t>
            </a:r>
            <a:endParaRPr lang="en-US" dirty="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7173683" y="1611086"/>
            <a:ext cx="1621971" cy="4572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2000" dirty="0" smtClean="0"/>
              <a:t>Bit-prop.</a:t>
            </a:r>
            <a:endParaRPr lang="en-US" sz="2000" dirty="0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7173683" y="2068286"/>
            <a:ext cx="1621972" cy="3657600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1800" i="1" dirty="0" err="1" smtClean="0"/>
              <a:t>concat</a:t>
            </a:r>
            <a:endParaRPr lang="en-US" sz="1800" i="1" dirty="0" smtClean="0"/>
          </a:p>
          <a:p>
            <a:pPr marL="0" indent="0">
              <a:buNone/>
            </a:pPr>
            <a:r>
              <a:rPr lang="en-US" sz="1800" i="1" dirty="0" smtClean="0"/>
              <a:t>extract</a:t>
            </a:r>
            <a:br>
              <a:rPr lang="en-US" sz="1800" i="1" dirty="0" smtClean="0"/>
            </a:br>
            <a:r>
              <a:rPr lang="en-US" sz="1800" i="1" dirty="0" err="1" smtClean="0"/>
              <a:t>bvshl</a:t>
            </a:r>
            <a:r>
              <a:rPr lang="en-US" sz="1800" i="1" dirty="0" smtClean="0"/>
              <a:t>*</a:t>
            </a:r>
          </a:p>
          <a:p>
            <a:pPr marL="0" indent="0">
              <a:buFont typeface="Arial" pitchFamily="34" charset="0"/>
              <a:buNone/>
            </a:pPr>
            <a:r>
              <a:rPr lang="en-US" sz="1800" i="1" dirty="0" err="1"/>
              <a:t>b</a:t>
            </a:r>
            <a:r>
              <a:rPr lang="en-US" sz="1800" i="1" dirty="0" err="1" smtClean="0"/>
              <a:t>vlshr</a:t>
            </a:r>
            <a:r>
              <a:rPr lang="en-US" sz="1800" i="1" dirty="0" smtClean="0"/>
              <a:t>*</a:t>
            </a:r>
          </a:p>
          <a:p>
            <a:pPr marL="0" indent="0">
              <a:buNone/>
            </a:pPr>
            <a:r>
              <a:rPr lang="en-US" sz="1800" i="1" dirty="0" err="1"/>
              <a:t>b</a:t>
            </a:r>
            <a:r>
              <a:rPr lang="en-US" sz="1800" i="1" dirty="0" err="1" smtClean="0"/>
              <a:t>vashr</a:t>
            </a:r>
            <a:r>
              <a:rPr lang="en-US" sz="1800" i="1" dirty="0" smtClean="0"/>
              <a:t>*</a:t>
            </a:r>
          </a:p>
          <a:p>
            <a:pPr marL="0" indent="0">
              <a:buNone/>
            </a:pPr>
            <a:r>
              <a:rPr lang="en-US" sz="1800" i="1" dirty="0" smtClean="0"/>
              <a:t>repeat</a:t>
            </a:r>
          </a:p>
          <a:p>
            <a:pPr marL="0" indent="0">
              <a:buNone/>
            </a:pPr>
            <a:r>
              <a:rPr lang="en-US" sz="1800" i="1" dirty="0" err="1" smtClean="0"/>
              <a:t>zero_extend</a:t>
            </a:r>
            <a:endParaRPr lang="en-US" sz="1800" i="1" dirty="0" smtClean="0"/>
          </a:p>
          <a:p>
            <a:pPr marL="0" indent="0">
              <a:buNone/>
            </a:pPr>
            <a:r>
              <a:rPr lang="en-US" sz="1800" b="1" i="1" dirty="0" err="1" smtClean="0">
                <a:solidFill>
                  <a:srgbClr val="7030A0"/>
                </a:solidFill>
              </a:rPr>
              <a:t>sign_extend</a:t>
            </a:r>
            <a:endParaRPr lang="en-US" sz="1800" b="1" i="1" dirty="0" smtClean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en-US" sz="1800" i="1" dirty="0" err="1" smtClean="0"/>
              <a:t>rotate_left</a:t>
            </a:r>
            <a:endParaRPr lang="en-US" sz="1800" i="1" dirty="0" smtClean="0"/>
          </a:p>
          <a:p>
            <a:pPr marL="0" indent="0">
              <a:buNone/>
            </a:pPr>
            <a:r>
              <a:rPr lang="en-US" sz="1800" i="1" dirty="0" err="1" smtClean="0"/>
              <a:t>rotate_right</a:t>
            </a:r>
            <a:endParaRPr lang="en-US" sz="1800" i="1" dirty="0"/>
          </a:p>
          <a:p>
            <a:pPr marL="0" indent="0">
              <a:buNone/>
            </a:pPr>
            <a:endParaRPr lang="en-US" sz="1800" i="1" dirty="0"/>
          </a:p>
          <a:p>
            <a:pPr marL="0" indent="0">
              <a:buFont typeface="Arial" pitchFamily="34" charset="0"/>
              <a:buNone/>
            </a:pPr>
            <a:endParaRPr lang="en-US" sz="1800" i="1" dirty="0" smtClean="0"/>
          </a:p>
          <a:p>
            <a:pPr marL="0" indent="0">
              <a:buFont typeface="Arial" pitchFamily="34" charset="0"/>
              <a:buNone/>
            </a:pPr>
            <a:endParaRPr lang="en-US" sz="1800" i="1" dirty="0"/>
          </a:p>
        </p:txBody>
      </p:sp>
      <p:sp>
        <p:nvSpPr>
          <p:cNvPr id="15" name="TextBox 14"/>
          <p:cNvSpPr txBox="1"/>
          <p:nvPr/>
        </p:nvSpPr>
        <p:spPr>
          <a:xfrm>
            <a:off x="152400" y="6019800"/>
            <a:ext cx="868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552700" y="4161132"/>
            <a:ext cx="3886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/>
              <a:t>v </a:t>
            </a:r>
            <a:r>
              <a:rPr lang="en-US" sz="2400" dirty="0" smtClean="0"/>
              <a:t>= [</a:t>
            </a:r>
            <a:r>
              <a:rPr lang="en-US" sz="2400" i="1" dirty="0" smtClean="0"/>
              <a:t>v</a:t>
            </a:r>
            <a:r>
              <a:rPr lang="en-US" sz="2400" baseline="30000" dirty="0" smtClean="0"/>
              <a:t>[3]</a:t>
            </a:r>
            <a:r>
              <a:rPr lang="en-US" sz="2400" dirty="0" smtClean="0"/>
              <a:t>,</a:t>
            </a:r>
            <a:r>
              <a:rPr lang="en-US" sz="2400" dirty="0"/>
              <a:t> </a:t>
            </a:r>
            <a:r>
              <a:rPr lang="en-US" sz="2400" i="1" dirty="0" smtClean="0"/>
              <a:t>v</a:t>
            </a:r>
            <a:r>
              <a:rPr lang="en-US" sz="2400" baseline="30000" dirty="0" smtClean="0"/>
              <a:t>[2]</a:t>
            </a:r>
            <a:r>
              <a:rPr lang="en-US" sz="2400" dirty="0" smtClean="0"/>
              <a:t>, </a:t>
            </a:r>
            <a:r>
              <a:rPr lang="en-US" sz="2400" i="1" dirty="0" smtClean="0"/>
              <a:t>v</a:t>
            </a:r>
            <a:r>
              <a:rPr lang="en-US" sz="2400" baseline="30000" dirty="0" smtClean="0"/>
              <a:t>[1]</a:t>
            </a:r>
            <a:r>
              <a:rPr lang="en-US" sz="2400" dirty="0" smtClean="0"/>
              <a:t>, </a:t>
            </a:r>
            <a:r>
              <a:rPr lang="en-US" sz="2400" i="1" dirty="0" smtClean="0"/>
              <a:t>v</a:t>
            </a:r>
            <a:r>
              <a:rPr lang="en-US" sz="2400" baseline="30000" dirty="0" smtClean="0"/>
              <a:t>[0]</a:t>
            </a:r>
            <a:r>
              <a:rPr lang="en-US" sz="2400" dirty="0" smtClean="0"/>
              <a:t>]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228600" y="3048000"/>
            <a:ext cx="6781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/>
              <a:t>u = </a:t>
            </a:r>
            <a:r>
              <a:rPr lang="en-US" sz="2400" i="1" dirty="0" err="1" smtClean="0"/>
              <a:t>sign_extend</a:t>
            </a:r>
            <a:r>
              <a:rPr lang="en-US" sz="2400" i="1" dirty="0" smtClean="0"/>
              <a:t>(v,2) </a:t>
            </a:r>
            <a:r>
              <a:rPr lang="en-US" sz="2400" dirty="0" smtClean="0"/>
              <a:t>= [</a:t>
            </a:r>
            <a:r>
              <a:rPr lang="en-US" sz="2400" i="1" dirty="0"/>
              <a:t>v</a:t>
            </a:r>
            <a:r>
              <a:rPr lang="en-US" sz="2400" baseline="30000" dirty="0"/>
              <a:t>[3]</a:t>
            </a:r>
            <a:r>
              <a:rPr lang="en-US" sz="2400" dirty="0" smtClean="0"/>
              <a:t>,</a:t>
            </a:r>
            <a:r>
              <a:rPr lang="en-US" sz="2400" i="1" dirty="0" smtClean="0"/>
              <a:t> </a:t>
            </a:r>
            <a:r>
              <a:rPr lang="en-US" sz="2400" i="1" dirty="0"/>
              <a:t>v</a:t>
            </a:r>
            <a:r>
              <a:rPr lang="en-US" sz="2400" baseline="30000" dirty="0"/>
              <a:t>[3]</a:t>
            </a:r>
            <a:r>
              <a:rPr lang="en-US" sz="2400" dirty="0" smtClean="0"/>
              <a:t>,</a:t>
            </a:r>
            <a:r>
              <a:rPr lang="en-US" sz="2400" i="1" dirty="0" smtClean="0"/>
              <a:t>v</a:t>
            </a:r>
            <a:r>
              <a:rPr lang="en-US" sz="2400" baseline="30000" dirty="0" smtClean="0"/>
              <a:t>[3]</a:t>
            </a:r>
            <a:r>
              <a:rPr lang="en-US" sz="2400" dirty="0" smtClean="0"/>
              <a:t>,</a:t>
            </a:r>
            <a:r>
              <a:rPr lang="en-US" sz="2400" i="1" dirty="0" smtClean="0"/>
              <a:t>v</a:t>
            </a:r>
            <a:r>
              <a:rPr lang="en-US" sz="2400" baseline="30000" dirty="0" smtClean="0"/>
              <a:t>[2]</a:t>
            </a:r>
            <a:r>
              <a:rPr lang="en-US" sz="2400" dirty="0" smtClean="0"/>
              <a:t>,</a:t>
            </a:r>
            <a:r>
              <a:rPr lang="en-US" sz="2400" i="1" dirty="0" smtClean="0"/>
              <a:t>v</a:t>
            </a:r>
            <a:r>
              <a:rPr lang="en-US" sz="2400" baseline="30000" dirty="0" smtClean="0"/>
              <a:t>[1]</a:t>
            </a:r>
            <a:r>
              <a:rPr lang="en-US" sz="2400" dirty="0" smtClean="0"/>
              <a:t>, </a:t>
            </a:r>
            <a:r>
              <a:rPr lang="en-US" sz="2400" i="1" dirty="0" smtClean="0"/>
              <a:t>v</a:t>
            </a:r>
            <a:r>
              <a:rPr lang="en-US" sz="2400" baseline="30000" dirty="0" smtClean="0"/>
              <a:t>[0]</a:t>
            </a:r>
            <a:r>
              <a:rPr lang="en-US" sz="2400" dirty="0" smtClean="0"/>
              <a:t>]</a:t>
            </a:r>
            <a:endParaRPr lang="en-US" sz="2400" dirty="0"/>
          </a:p>
        </p:txBody>
      </p:sp>
      <p:cxnSp>
        <p:nvCxnSpPr>
          <p:cNvPr id="17" name="Straight Arrow Connector 16"/>
          <p:cNvCxnSpPr/>
          <p:nvPr/>
        </p:nvCxnSpPr>
        <p:spPr>
          <a:xfrm flipV="1">
            <a:off x="5105400" y="3429000"/>
            <a:ext cx="990600" cy="732132"/>
          </a:xfrm>
          <a:prstGeom prst="straightConnector1">
            <a:avLst/>
          </a:prstGeom>
          <a:ln>
            <a:headEnd type="arrow"/>
            <a:tailEnd type="non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V="1">
            <a:off x="4610100" y="3429000"/>
            <a:ext cx="990600" cy="732132"/>
          </a:xfrm>
          <a:prstGeom prst="straightConnector1">
            <a:avLst/>
          </a:prstGeom>
          <a:ln>
            <a:headEnd type="arrow"/>
            <a:tailEnd type="non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V="1">
            <a:off x="4109447" y="3467022"/>
            <a:ext cx="990600" cy="732132"/>
          </a:xfrm>
          <a:prstGeom prst="straightConnector1">
            <a:avLst/>
          </a:prstGeom>
          <a:ln>
            <a:headEnd type="arrow"/>
            <a:tailEnd type="non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V="1">
            <a:off x="3429000" y="3467022"/>
            <a:ext cx="1175747" cy="732132"/>
          </a:xfrm>
          <a:prstGeom prst="straightConnector1">
            <a:avLst/>
          </a:prstGeom>
          <a:ln>
            <a:headEnd type="arrow"/>
            <a:tailEnd type="non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V="1">
            <a:off x="3429000" y="3429000"/>
            <a:ext cx="762000" cy="770154"/>
          </a:xfrm>
          <a:prstGeom prst="straightConnector1">
            <a:avLst/>
          </a:prstGeom>
          <a:ln>
            <a:headEnd type="arrow"/>
            <a:tailEnd type="non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V="1">
            <a:off x="3429000" y="3454608"/>
            <a:ext cx="304800" cy="744546"/>
          </a:xfrm>
          <a:prstGeom prst="straightConnector1">
            <a:avLst/>
          </a:prstGeom>
          <a:ln>
            <a:headEnd type="arrow"/>
            <a:tailEnd type="non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71743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BP Operations in SMT-LIB 2.0 </a:t>
            </a:r>
            <a:endParaRPr lang="en-US" dirty="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7173683" y="1611086"/>
            <a:ext cx="1621971" cy="4572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2000" dirty="0" smtClean="0"/>
              <a:t>Bit-prop.</a:t>
            </a:r>
            <a:endParaRPr lang="en-US" sz="2000" dirty="0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7173683" y="2068286"/>
            <a:ext cx="1621972" cy="3657600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1800" i="1" dirty="0" err="1" smtClean="0"/>
              <a:t>concat</a:t>
            </a:r>
            <a:endParaRPr lang="en-US" sz="1800" i="1" dirty="0" smtClean="0"/>
          </a:p>
          <a:p>
            <a:pPr marL="0" indent="0">
              <a:buNone/>
            </a:pPr>
            <a:r>
              <a:rPr lang="en-US" sz="1800" i="1" dirty="0" smtClean="0"/>
              <a:t>extract</a:t>
            </a:r>
            <a:br>
              <a:rPr lang="en-US" sz="1800" i="1" dirty="0" smtClean="0"/>
            </a:br>
            <a:r>
              <a:rPr lang="en-US" sz="1800" i="1" dirty="0" err="1" smtClean="0"/>
              <a:t>bvshl</a:t>
            </a:r>
            <a:r>
              <a:rPr lang="en-US" sz="1800" i="1" dirty="0" smtClean="0"/>
              <a:t>*</a:t>
            </a:r>
          </a:p>
          <a:p>
            <a:pPr marL="0" indent="0">
              <a:buFont typeface="Arial" pitchFamily="34" charset="0"/>
              <a:buNone/>
            </a:pPr>
            <a:r>
              <a:rPr lang="en-US" sz="1800" i="1" dirty="0" err="1"/>
              <a:t>b</a:t>
            </a:r>
            <a:r>
              <a:rPr lang="en-US" sz="1800" i="1" dirty="0" err="1" smtClean="0"/>
              <a:t>vlshr</a:t>
            </a:r>
            <a:r>
              <a:rPr lang="en-US" sz="1800" i="1" dirty="0" smtClean="0"/>
              <a:t>*</a:t>
            </a:r>
          </a:p>
          <a:p>
            <a:pPr marL="0" indent="0">
              <a:buNone/>
            </a:pPr>
            <a:r>
              <a:rPr lang="en-US" sz="1800" i="1" dirty="0" err="1"/>
              <a:t>b</a:t>
            </a:r>
            <a:r>
              <a:rPr lang="en-US" sz="1800" i="1" dirty="0" err="1" smtClean="0"/>
              <a:t>vashr</a:t>
            </a:r>
            <a:r>
              <a:rPr lang="en-US" sz="1800" i="1" dirty="0" smtClean="0"/>
              <a:t>*</a:t>
            </a:r>
          </a:p>
          <a:p>
            <a:pPr marL="0" indent="0">
              <a:buNone/>
            </a:pPr>
            <a:r>
              <a:rPr lang="en-US" sz="1800" i="1" dirty="0" smtClean="0"/>
              <a:t>repeat</a:t>
            </a:r>
          </a:p>
          <a:p>
            <a:pPr marL="0" indent="0">
              <a:buNone/>
            </a:pPr>
            <a:r>
              <a:rPr lang="en-US" sz="1800" i="1" dirty="0" err="1" smtClean="0"/>
              <a:t>zero_extend</a:t>
            </a:r>
            <a:endParaRPr lang="en-US" sz="1800" i="1" dirty="0" smtClean="0"/>
          </a:p>
          <a:p>
            <a:pPr marL="0" indent="0">
              <a:buNone/>
            </a:pPr>
            <a:r>
              <a:rPr lang="en-US" sz="1800" i="1" dirty="0" err="1" smtClean="0"/>
              <a:t>sign_extend</a:t>
            </a:r>
            <a:endParaRPr lang="en-US" sz="1800" i="1" dirty="0" smtClean="0"/>
          </a:p>
          <a:p>
            <a:pPr marL="0" indent="0">
              <a:buNone/>
            </a:pPr>
            <a:r>
              <a:rPr lang="en-US" sz="1800" b="1" i="1" dirty="0" err="1" smtClean="0">
                <a:solidFill>
                  <a:srgbClr val="7030A0"/>
                </a:solidFill>
              </a:rPr>
              <a:t>rotate_left</a:t>
            </a:r>
            <a:endParaRPr lang="en-US" sz="1800" b="1" i="1" dirty="0" smtClean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en-US" sz="1800" i="1" dirty="0" err="1" smtClean="0"/>
              <a:t>rotate_right</a:t>
            </a:r>
            <a:endParaRPr lang="en-US" sz="1800" i="1" dirty="0"/>
          </a:p>
          <a:p>
            <a:pPr marL="0" indent="0">
              <a:buNone/>
            </a:pPr>
            <a:endParaRPr lang="en-US" sz="1800" i="1" dirty="0"/>
          </a:p>
          <a:p>
            <a:pPr marL="0" indent="0">
              <a:buFont typeface="Arial" pitchFamily="34" charset="0"/>
              <a:buNone/>
            </a:pPr>
            <a:endParaRPr lang="en-US" sz="1800" i="1" dirty="0" smtClean="0"/>
          </a:p>
          <a:p>
            <a:pPr marL="0" indent="0">
              <a:buFont typeface="Arial" pitchFamily="34" charset="0"/>
              <a:buNone/>
            </a:pPr>
            <a:endParaRPr lang="en-US" sz="1800" i="1" dirty="0"/>
          </a:p>
        </p:txBody>
      </p:sp>
      <p:sp>
        <p:nvSpPr>
          <p:cNvPr id="15" name="TextBox 14"/>
          <p:cNvSpPr txBox="1"/>
          <p:nvPr/>
        </p:nvSpPr>
        <p:spPr>
          <a:xfrm>
            <a:off x="152400" y="6019800"/>
            <a:ext cx="868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524000" y="4648200"/>
            <a:ext cx="3886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/>
              <a:t>v </a:t>
            </a:r>
            <a:r>
              <a:rPr lang="en-US" sz="2400" dirty="0" smtClean="0"/>
              <a:t>= [</a:t>
            </a:r>
            <a:r>
              <a:rPr lang="en-US" sz="2400" i="1" dirty="0" smtClean="0"/>
              <a:t>v</a:t>
            </a:r>
            <a:r>
              <a:rPr lang="en-US" sz="2400" baseline="30000" dirty="0" smtClean="0"/>
              <a:t>[3]</a:t>
            </a:r>
            <a:r>
              <a:rPr lang="en-US" sz="2400" dirty="0" smtClean="0"/>
              <a:t>,</a:t>
            </a:r>
            <a:r>
              <a:rPr lang="en-US" sz="2400" dirty="0"/>
              <a:t> </a:t>
            </a:r>
            <a:r>
              <a:rPr lang="en-US" sz="2400" i="1" dirty="0" smtClean="0"/>
              <a:t>v</a:t>
            </a:r>
            <a:r>
              <a:rPr lang="en-US" sz="2400" baseline="30000" dirty="0" smtClean="0"/>
              <a:t>[2]</a:t>
            </a:r>
            <a:r>
              <a:rPr lang="en-US" sz="2400" dirty="0" smtClean="0"/>
              <a:t>, </a:t>
            </a:r>
            <a:r>
              <a:rPr lang="en-US" sz="2400" i="1" dirty="0" smtClean="0"/>
              <a:t>v</a:t>
            </a:r>
            <a:r>
              <a:rPr lang="en-US" sz="2400" baseline="30000" dirty="0" smtClean="0"/>
              <a:t>[1]</a:t>
            </a:r>
            <a:r>
              <a:rPr lang="en-US" sz="2400" dirty="0" smtClean="0"/>
              <a:t>, </a:t>
            </a:r>
            <a:r>
              <a:rPr lang="en-US" sz="2400" i="1" dirty="0" smtClean="0"/>
              <a:t>v</a:t>
            </a:r>
            <a:r>
              <a:rPr lang="en-US" sz="2400" baseline="30000" dirty="0" smtClean="0"/>
              <a:t>[0]</a:t>
            </a:r>
            <a:r>
              <a:rPr lang="en-US" sz="2400" dirty="0" smtClean="0"/>
              <a:t>]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228600" y="3048000"/>
            <a:ext cx="6781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/>
              <a:t>u = </a:t>
            </a:r>
            <a:r>
              <a:rPr lang="en-US" sz="2400" i="1" dirty="0" err="1" smtClean="0"/>
              <a:t>rotate_left</a:t>
            </a:r>
            <a:r>
              <a:rPr lang="en-US" sz="2400" i="1" dirty="0" smtClean="0"/>
              <a:t>(v,1) </a:t>
            </a:r>
            <a:r>
              <a:rPr lang="en-US" sz="2400" dirty="0" smtClean="0"/>
              <a:t>= [</a:t>
            </a:r>
            <a:r>
              <a:rPr lang="en-US" sz="2400" i="1" dirty="0" smtClean="0"/>
              <a:t>v</a:t>
            </a:r>
            <a:r>
              <a:rPr lang="en-US" sz="2400" baseline="30000" dirty="0" smtClean="0"/>
              <a:t>[2]</a:t>
            </a:r>
            <a:r>
              <a:rPr lang="en-US" sz="2400" dirty="0" smtClean="0"/>
              <a:t>,</a:t>
            </a:r>
            <a:r>
              <a:rPr lang="en-US" sz="2400" i="1" dirty="0" smtClean="0"/>
              <a:t>v</a:t>
            </a:r>
            <a:r>
              <a:rPr lang="en-US" sz="2400" baseline="30000" dirty="0" smtClean="0"/>
              <a:t>[1]</a:t>
            </a:r>
            <a:r>
              <a:rPr lang="en-US" sz="2400" dirty="0" smtClean="0"/>
              <a:t>,</a:t>
            </a:r>
            <a:r>
              <a:rPr lang="en-US" sz="2400" i="1" dirty="0" smtClean="0"/>
              <a:t>v</a:t>
            </a:r>
            <a:r>
              <a:rPr lang="en-US" sz="2400" baseline="30000" dirty="0" smtClean="0"/>
              <a:t>[0]</a:t>
            </a:r>
            <a:r>
              <a:rPr lang="en-US" sz="2400" dirty="0" smtClean="0"/>
              <a:t>,</a:t>
            </a:r>
            <a:r>
              <a:rPr lang="en-US" sz="2400" i="1" dirty="0" smtClean="0"/>
              <a:t>v</a:t>
            </a:r>
            <a:r>
              <a:rPr lang="en-US" sz="2400" baseline="30000" dirty="0" smtClean="0"/>
              <a:t>[3</a:t>
            </a:r>
            <a:r>
              <a:rPr lang="en-US" sz="2400" baseline="30000" dirty="0"/>
              <a:t>]</a:t>
            </a:r>
            <a:r>
              <a:rPr lang="en-US" sz="2400" dirty="0" smtClean="0"/>
              <a:t>]</a:t>
            </a:r>
            <a:endParaRPr lang="en-US" sz="2400" dirty="0"/>
          </a:p>
        </p:txBody>
      </p:sp>
      <p:cxnSp>
        <p:nvCxnSpPr>
          <p:cNvPr id="11" name="Straight Arrow Connector 10"/>
          <p:cNvCxnSpPr/>
          <p:nvPr/>
        </p:nvCxnSpPr>
        <p:spPr>
          <a:xfrm flipV="1">
            <a:off x="3962400" y="3429002"/>
            <a:ext cx="381000" cy="1295398"/>
          </a:xfrm>
          <a:prstGeom prst="straightConnector1">
            <a:avLst/>
          </a:prstGeom>
          <a:ln>
            <a:headEnd type="arrow"/>
            <a:tailEnd type="non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V="1">
            <a:off x="3429000" y="3429002"/>
            <a:ext cx="381000" cy="1295398"/>
          </a:xfrm>
          <a:prstGeom prst="straightConnector1">
            <a:avLst/>
          </a:prstGeom>
          <a:ln>
            <a:headEnd type="arrow"/>
            <a:tailEnd type="non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V="1">
            <a:off x="2971800" y="3429002"/>
            <a:ext cx="381000" cy="1295398"/>
          </a:xfrm>
          <a:prstGeom prst="straightConnector1">
            <a:avLst/>
          </a:prstGeom>
          <a:ln>
            <a:headEnd type="arrow"/>
            <a:tailEnd type="non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V="1">
            <a:off x="2362200" y="3429002"/>
            <a:ext cx="2438400" cy="1295398"/>
          </a:xfrm>
          <a:prstGeom prst="straightConnector1">
            <a:avLst/>
          </a:prstGeom>
          <a:ln>
            <a:headEnd type="arrow"/>
            <a:tailEnd type="none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98122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BP Operations in SMT-LIB 2.0 </a:t>
            </a:r>
            <a:endParaRPr lang="en-US" dirty="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7173683" y="1611086"/>
            <a:ext cx="1621971" cy="4572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2000" dirty="0" smtClean="0"/>
              <a:t>Bit-prop.</a:t>
            </a:r>
            <a:endParaRPr lang="en-US" sz="2000" dirty="0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7173683" y="2068286"/>
            <a:ext cx="1621972" cy="3657600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1800" i="1" dirty="0" err="1" smtClean="0"/>
              <a:t>concat</a:t>
            </a:r>
            <a:endParaRPr lang="en-US" sz="1800" i="1" dirty="0" smtClean="0"/>
          </a:p>
          <a:p>
            <a:pPr marL="0" indent="0">
              <a:buNone/>
            </a:pPr>
            <a:r>
              <a:rPr lang="en-US" sz="1800" i="1" dirty="0" smtClean="0"/>
              <a:t>extract</a:t>
            </a:r>
            <a:br>
              <a:rPr lang="en-US" sz="1800" i="1" dirty="0" smtClean="0"/>
            </a:br>
            <a:r>
              <a:rPr lang="en-US" sz="1800" i="1" dirty="0" err="1" smtClean="0"/>
              <a:t>bvshl</a:t>
            </a:r>
            <a:r>
              <a:rPr lang="en-US" sz="1800" i="1" dirty="0" smtClean="0"/>
              <a:t>*</a:t>
            </a:r>
          </a:p>
          <a:p>
            <a:pPr marL="0" indent="0">
              <a:buFont typeface="Arial" pitchFamily="34" charset="0"/>
              <a:buNone/>
            </a:pPr>
            <a:r>
              <a:rPr lang="en-US" sz="1800" i="1" dirty="0" err="1"/>
              <a:t>b</a:t>
            </a:r>
            <a:r>
              <a:rPr lang="en-US" sz="1800" i="1" dirty="0" err="1" smtClean="0"/>
              <a:t>vlshr</a:t>
            </a:r>
            <a:r>
              <a:rPr lang="en-US" sz="1800" i="1" dirty="0" smtClean="0"/>
              <a:t>*</a:t>
            </a:r>
          </a:p>
          <a:p>
            <a:pPr marL="0" indent="0">
              <a:buNone/>
            </a:pPr>
            <a:r>
              <a:rPr lang="en-US" sz="1800" i="1" dirty="0" err="1"/>
              <a:t>b</a:t>
            </a:r>
            <a:r>
              <a:rPr lang="en-US" sz="1800" i="1" dirty="0" err="1" smtClean="0"/>
              <a:t>vashr</a:t>
            </a:r>
            <a:r>
              <a:rPr lang="en-US" sz="1800" i="1" dirty="0" smtClean="0"/>
              <a:t>*</a:t>
            </a:r>
          </a:p>
          <a:p>
            <a:pPr marL="0" indent="0">
              <a:buNone/>
            </a:pPr>
            <a:r>
              <a:rPr lang="en-US" sz="1800" i="1" dirty="0" smtClean="0"/>
              <a:t>repeat</a:t>
            </a:r>
          </a:p>
          <a:p>
            <a:pPr marL="0" indent="0">
              <a:buNone/>
            </a:pPr>
            <a:r>
              <a:rPr lang="en-US" sz="1800" i="1" dirty="0" err="1" smtClean="0"/>
              <a:t>zero_extend</a:t>
            </a:r>
            <a:endParaRPr lang="en-US" sz="1800" i="1" dirty="0" smtClean="0"/>
          </a:p>
          <a:p>
            <a:pPr marL="0" indent="0">
              <a:buNone/>
            </a:pPr>
            <a:r>
              <a:rPr lang="en-US" sz="1800" i="1" dirty="0" err="1" smtClean="0"/>
              <a:t>sign_extend</a:t>
            </a:r>
            <a:endParaRPr lang="en-US" sz="1800" i="1" dirty="0" smtClean="0"/>
          </a:p>
          <a:p>
            <a:pPr marL="0" indent="0">
              <a:buNone/>
            </a:pPr>
            <a:r>
              <a:rPr lang="en-US" sz="1800" i="1" dirty="0" err="1" smtClean="0"/>
              <a:t>rotate_left</a:t>
            </a:r>
            <a:endParaRPr lang="en-US" sz="1800" i="1" dirty="0" smtClean="0"/>
          </a:p>
          <a:p>
            <a:pPr marL="0" indent="0">
              <a:buNone/>
            </a:pPr>
            <a:r>
              <a:rPr lang="en-US" sz="1800" b="1" i="1" dirty="0" err="1" smtClean="0">
                <a:solidFill>
                  <a:srgbClr val="7030A0"/>
                </a:solidFill>
              </a:rPr>
              <a:t>rotate_right</a:t>
            </a:r>
            <a:endParaRPr lang="en-US" sz="1800" b="1" i="1" dirty="0">
              <a:solidFill>
                <a:srgbClr val="7030A0"/>
              </a:solidFill>
            </a:endParaRPr>
          </a:p>
          <a:p>
            <a:pPr marL="0" indent="0">
              <a:buNone/>
            </a:pPr>
            <a:endParaRPr lang="en-US" sz="1800" i="1" dirty="0"/>
          </a:p>
          <a:p>
            <a:pPr marL="0" indent="0">
              <a:buFont typeface="Arial" pitchFamily="34" charset="0"/>
              <a:buNone/>
            </a:pPr>
            <a:endParaRPr lang="en-US" sz="1800" i="1" dirty="0" smtClean="0"/>
          </a:p>
          <a:p>
            <a:pPr marL="0" indent="0">
              <a:buFont typeface="Arial" pitchFamily="34" charset="0"/>
              <a:buNone/>
            </a:pPr>
            <a:endParaRPr lang="en-US" sz="1800" i="1" dirty="0"/>
          </a:p>
        </p:txBody>
      </p:sp>
      <p:sp>
        <p:nvSpPr>
          <p:cNvPr id="15" name="TextBox 14"/>
          <p:cNvSpPr txBox="1"/>
          <p:nvPr/>
        </p:nvSpPr>
        <p:spPr>
          <a:xfrm>
            <a:off x="152400" y="6019800"/>
            <a:ext cx="868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524000" y="4648200"/>
            <a:ext cx="3886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/>
              <a:t>v </a:t>
            </a:r>
            <a:r>
              <a:rPr lang="en-US" sz="2400" dirty="0" smtClean="0"/>
              <a:t>= [</a:t>
            </a:r>
            <a:r>
              <a:rPr lang="en-US" sz="2400" i="1" dirty="0" smtClean="0"/>
              <a:t>v</a:t>
            </a:r>
            <a:r>
              <a:rPr lang="en-US" sz="2400" baseline="30000" dirty="0" smtClean="0"/>
              <a:t>[3]</a:t>
            </a:r>
            <a:r>
              <a:rPr lang="en-US" sz="2400" dirty="0" smtClean="0"/>
              <a:t>,</a:t>
            </a:r>
            <a:r>
              <a:rPr lang="en-US" sz="2400" dirty="0"/>
              <a:t> </a:t>
            </a:r>
            <a:r>
              <a:rPr lang="en-US" sz="2400" i="1" dirty="0" smtClean="0"/>
              <a:t>v</a:t>
            </a:r>
            <a:r>
              <a:rPr lang="en-US" sz="2400" baseline="30000" dirty="0" smtClean="0"/>
              <a:t>[2]</a:t>
            </a:r>
            <a:r>
              <a:rPr lang="en-US" sz="2400" dirty="0" smtClean="0"/>
              <a:t>, </a:t>
            </a:r>
            <a:r>
              <a:rPr lang="en-US" sz="2400" i="1" dirty="0" smtClean="0"/>
              <a:t>v</a:t>
            </a:r>
            <a:r>
              <a:rPr lang="en-US" sz="2400" baseline="30000" dirty="0" smtClean="0"/>
              <a:t>[1]</a:t>
            </a:r>
            <a:r>
              <a:rPr lang="en-US" sz="2400" dirty="0" smtClean="0"/>
              <a:t>, </a:t>
            </a:r>
            <a:r>
              <a:rPr lang="en-US" sz="2400" i="1" dirty="0" smtClean="0"/>
              <a:t>v</a:t>
            </a:r>
            <a:r>
              <a:rPr lang="en-US" sz="2400" baseline="30000" dirty="0" smtClean="0"/>
              <a:t>[0]</a:t>
            </a:r>
            <a:r>
              <a:rPr lang="en-US" sz="2400" dirty="0" smtClean="0"/>
              <a:t>]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228600" y="3048000"/>
            <a:ext cx="6781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/>
              <a:t>u = </a:t>
            </a:r>
            <a:r>
              <a:rPr lang="en-US" sz="2400" i="1" dirty="0" err="1" smtClean="0"/>
              <a:t>rotate_right</a:t>
            </a:r>
            <a:r>
              <a:rPr lang="en-US" sz="2400" i="1" dirty="0" smtClean="0"/>
              <a:t>(v,1) </a:t>
            </a:r>
            <a:r>
              <a:rPr lang="en-US" sz="2400" dirty="0" smtClean="0"/>
              <a:t>= [</a:t>
            </a:r>
            <a:r>
              <a:rPr lang="en-US" sz="2400" i="1" dirty="0" smtClean="0"/>
              <a:t>v</a:t>
            </a:r>
            <a:r>
              <a:rPr lang="en-US" sz="2400" baseline="30000" dirty="0" smtClean="0"/>
              <a:t>[0]</a:t>
            </a:r>
            <a:r>
              <a:rPr lang="en-US" sz="2400" dirty="0" smtClean="0"/>
              <a:t>,</a:t>
            </a:r>
            <a:r>
              <a:rPr lang="en-US" sz="2400" i="1" dirty="0" smtClean="0"/>
              <a:t>v</a:t>
            </a:r>
            <a:r>
              <a:rPr lang="en-US" sz="2400" baseline="30000" dirty="0" smtClean="0"/>
              <a:t>[3]</a:t>
            </a:r>
            <a:r>
              <a:rPr lang="en-US" sz="2400" dirty="0" smtClean="0"/>
              <a:t>,</a:t>
            </a:r>
            <a:r>
              <a:rPr lang="en-US" sz="2400" i="1" dirty="0" smtClean="0"/>
              <a:t>v</a:t>
            </a:r>
            <a:r>
              <a:rPr lang="en-US" sz="2400" baseline="30000" dirty="0" smtClean="0"/>
              <a:t>[2]</a:t>
            </a:r>
            <a:r>
              <a:rPr lang="en-US" sz="2400" dirty="0" smtClean="0"/>
              <a:t>,</a:t>
            </a:r>
            <a:r>
              <a:rPr lang="en-US" sz="2400" i="1" dirty="0" smtClean="0"/>
              <a:t>v</a:t>
            </a:r>
            <a:r>
              <a:rPr lang="en-US" sz="2400" baseline="30000" dirty="0" smtClean="0"/>
              <a:t>[1]</a:t>
            </a:r>
            <a:r>
              <a:rPr lang="en-US" sz="2400" dirty="0" smtClean="0"/>
              <a:t>]</a:t>
            </a:r>
            <a:endParaRPr lang="en-US" sz="2400" dirty="0"/>
          </a:p>
        </p:txBody>
      </p:sp>
      <p:cxnSp>
        <p:nvCxnSpPr>
          <p:cNvPr id="17" name="Straight Arrow Connector 16"/>
          <p:cNvCxnSpPr/>
          <p:nvPr/>
        </p:nvCxnSpPr>
        <p:spPr>
          <a:xfrm flipH="1" flipV="1">
            <a:off x="3505200" y="3429002"/>
            <a:ext cx="457200" cy="1295398"/>
          </a:xfrm>
          <a:prstGeom prst="straightConnector1">
            <a:avLst/>
          </a:prstGeom>
          <a:ln>
            <a:headEnd type="arrow"/>
            <a:tailEnd type="none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7" idx="0"/>
          </p:cNvCxnSpPr>
          <p:nvPr/>
        </p:nvCxnSpPr>
        <p:spPr>
          <a:xfrm flipV="1">
            <a:off x="3467100" y="3429002"/>
            <a:ext cx="1409700" cy="1219198"/>
          </a:xfrm>
          <a:prstGeom prst="straightConnector1">
            <a:avLst/>
          </a:prstGeom>
          <a:ln>
            <a:headEnd type="arrow"/>
            <a:tailEnd type="non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V="1">
            <a:off x="2895600" y="3430262"/>
            <a:ext cx="1543050" cy="1294138"/>
          </a:xfrm>
          <a:prstGeom prst="straightConnector1">
            <a:avLst/>
          </a:prstGeom>
          <a:ln>
            <a:headEnd type="arrow"/>
            <a:tailEnd type="non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V="1">
            <a:off x="2419350" y="3430262"/>
            <a:ext cx="1543050" cy="1294138"/>
          </a:xfrm>
          <a:prstGeom prst="straightConnector1">
            <a:avLst/>
          </a:prstGeom>
          <a:ln>
            <a:headEnd type="arrow"/>
            <a:tailEnd type="non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06191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6137600"/>
              </p:ext>
            </p:extLst>
          </p:nvPr>
        </p:nvGraphicFramePr>
        <p:xfrm>
          <a:off x="228600" y="814342"/>
          <a:ext cx="3581401" cy="5964448"/>
        </p:xfrm>
        <a:graphic>
          <a:graphicData uri="http://schemas.openxmlformats.org/drawingml/2006/table">
            <a:tbl>
              <a:tblPr>
                <a:tableStyleId>{35758FB7-9AC5-4552-8A53-C91805E547FA}</a:tableStyleId>
              </a:tblPr>
              <a:tblGrid>
                <a:gridCol w="1758142"/>
                <a:gridCol w="680258"/>
                <a:gridCol w="1143001"/>
              </a:tblGrid>
              <a:tr h="21691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effectLst/>
                        </a:rPr>
                        <a:t>Family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Bench’s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 dirty="0" smtClean="0">
                          <a:effectLst/>
                        </a:rPr>
                        <a:t>BP Ops in %  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54434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uclid/tcas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 dirty="0" smtClean="0">
                          <a:solidFill>
                            <a:srgbClr val="292934"/>
                          </a:solidFill>
                          <a:effectLst/>
                          <a:latin typeface="Arial"/>
                        </a:rPr>
                        <a:t>61</a:t>
                      </a:r>
                      <a:endParaRPr lang="en-US" sz="1400" b="0" i="0" u="none" strike="noStrike" dirty="0">
                        <a:solidFill>
                          <a:srgbClr val="292934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54434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calypto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23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 dirty="0" smtClean="0">
                          <a:solidFill>
                            <a:srgbClr val="292934"/>
                          </a:solidFill>
                          <a:effectLst/>
                          <a:latin typeface="Arial"/>
                        </a:rPr>
                        <a:t>56</a:t>
                      </a:r>
                      <a:endParaRPr lang="en-US" sz="1400" b="0" i="0" u="none" strike="noStrike" dirty="0">
                        <a:solidFill>
                          <a:srgbClr val="292934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54434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sage/app11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611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 dirty="0" smtClean="0">
                          <a:solidFill>
                            <a:srgbClr val="292934"/>
                          </a:solidFill>
                          <a:effectLst/>
                          <a:latin typeface="Arial"/>
                        </a:rPr>
                        <a:t>50</a:t>
                      </a:r>
                      <a:endParaRPr lang="en-US" sz="1400" b="0" i="0" u="none" strike="noStrike" dirty="0">
                        <a:solidFill>
                          <a:srgbClr val="292934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1691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bruttomesso/core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672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 dirty="0" smtClean="0">
                          <a:solidFill>
                            <a:srgbClr val="292934"/>
                          </a:solidFill>
                          <a:effectLst/>
                          <a:latin typeface="Arial"/>
                        </a:rPr>
                        <a:t>49</a:t>
                      </a:r>
                      <a:endParaRPr lang="en-US" sz="1400" b="0" i="0" u="none" strike="noStrike" dirty="0">
                        <a:solidFill>
                          <a:srgbClr val="292934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54434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bench_ab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285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 dirty="0" smtClean="0">
                          <a:solidFill>
                            <a:srgbClr val="292934"/>
                          </a:solidFill>
                          <a:effectLst/>
                          <a:latin typeface="Arial"/>
                        </a:rPr>
                        <a:t>44</a:t>
                      </a:r>
                      <a:endParaRPr lang="en-US" sz="1400" b="0" i="0" u="none" strike="noStrike" dirty="0">
                        <a:solidFill>
                          <a:srgbClr val="292934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54434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sage/app10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51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 dirty="0" smtClean="0">
                          <a:solidFill>
                            <a:srgbClr val="292934"/>
                          </a:solidFill>
                          <a:effectLst/>
                          <a:latin typeface="Arial"/>
                        </a:rPr>
                        <a:t>42</a:t>
                      </a:r>
                      <a:endParaRPr lang="en-US" sz="1400" b="0" i="0" u="none" strike="noStrike" dirty="0">
                        <a:solidFill>
                          <a:srgbClr val="292934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3866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bruttomesso/lfsr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240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 dirty="0" smtClean="0">
                          <a:solidFill>
                            <a:srgbClr val="292934"/>
                          </a:solidFill>
                          <a:effectLst/>
                          <a:latin typeface="Arial"/>
                        </a:rPr>
                        <a:t>38</a:t>
                      </a:r>
                      <a:endParaRPr lang="en-US" sz="1400" b="0" i="0" u="none" strike="noStrike" dirty="0">
                        <a:solidFill>
                          <a:srgbClr val="292934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1691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brummayerbiere2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65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 dirty="0" smtClean="0">
                          <a:solidFill>
                            <a:srgbClr val="292934"/>
                          </a:solidFill>
                          <a:effectLst/>
                          <a:latin typeface="Arial"/>
                        </a:rPr>
                        <a:t>37</a:t>
                      </a:r>
                      <a:endParaRPr lang="en-US" sz="1400" b="0" i="0" u="none" strike="noStrike" dirty="0">
                        <a:solidFill>
                          <a:srgbClr val="292934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54434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uum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8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 dirty="0" smtClean="0">
                          <a:solidFill>
                            <a:srgbClr val="292934"/>
                          </a:solidFill>
                          <a:effectLst/>
                          <a:latin typeface="Arial"/>
                        </a:rPr>
                        <a:t>36</a:t>
                      </a:r>
                      <a:endParaRPr lang="en-US" sz="1400" b="0" i="0" u="none" strike="noStrike" dirty="0">
                        <a:solidFill>
                          <a:srgbClr val="292934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54434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check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 dirty="0" smtClean="0">
                          <a:solidFill>
                            <a:srgbClr val="292934"/>
                          </a:solidFill>
                          <a:effectLst/>
                          <a:latin typeface="Arial"/>
                        </a:rPr>
                        <a:t>35</a:t>
                      </a:r>
                      <a:endParaRPr lang="en-US" sz="1400" b="0" i="0" u="none" strike="noStrike" dirty="0">
                        <a:solidFill>
                          <a:srgbClr val="292934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54434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crafted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21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 dirty="0" smtClean="0">
                          <a:solidFill>
                            <a:srgbClr val="292934"/>
                          </a:solidFill>
                          <a:effectLst/>
                          <a:latin typeface="Arial"/>
                        </a:rPr>
                        <a:t>35</a:t>
                      </a:r>
                      <a:endParaRPr lang="en-US" sz="1400" b="0" i="0" u="none" strike="noStrike" dirty="0">
                        <a:solidFill>
                          <a:srgbClr val="292934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54434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sage/app6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245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 dirty="0" smtClean="0">
                          <a:solidFill>
                            <a:srgbClr val="292934"/>
                          </a:solidFill>
                          <a:effectLst/>
                          <a:latin typeface="Arial"/>
                        </a:rPr>
                        <a:t>34</a:t>
                      </a:r>
                      <a:endParaRPr lang="en-US" sz="1400" b="0" i="0" u="none" strike="noStrike" dirty="0">
                        <a:solidFill>
                          <a:srgbClr val="292934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54434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sage/app12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5784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 dirty="0" smtClean="0">
                          <a:solidFill>
                            <a:srgbClr val="292934"/>
                          </a:solidFill>
                          <a:effectLst/>
                          <a:latin typeface="Arial"/>
                        </a:rPr>
                        <a:t>29</a:t>
                      </a:r>
                      <a:endParaRPr lang="en-US" sz="1400" b="0" i="0" u="none" strike="noStrike" dirty="0">
                        <a:solidFill>
                          <a:srgbClr val="292934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54434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smtClean="0">
                          <a:effectLst/>
                        </a:rPr>
                        <a:t>Pipe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 dirty="0" smtClean="0">
                          <a:solidFill>
                            <a:srgbClr val="292934"/>
                          </a:solidFill>
                          <a:effectLst/>
                          <a:latin typeface="Arial"/>
                        </a:rPr>
                        <a:t>25</a:t>
                      </a:r>
                      <a:endParaRPr lang="en-US" sz="1400" b="0" i="0" u="none" strike="noStrike" dirty="0">
                        <a:solidFill>
                          <a:srgbClr val="292934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1691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 smtClean="0">
                          <a:effectLst/>
                        </a:rPr>
                        <a:t>wienand-cav2008/Booth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6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 dirty="0" smtClean="0">
                          <a:solidFill>
                            <a:srgbClr val="292934"/>
                          </a:solidFill>
                          <a:effectLst/>
                          <a:latin typeface="Arial"/>
                        </a:rPr>
                        <a:t>25</a:t>
                      </a:r>
                      <a:endParaRPr lang="en-US" sz="1400" b="0" i="0" u="none" strike="noStrike" dirty="0">
                        <a:solidFill>
                          <a:srgbClr val="292934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54434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stp_samples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426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 dirty="0" smtClean="0">
                          <a:solidFill>
                            <a:srgbClr val="292934"/>
                          </a:solidFill>
                          <a:effectLst/>
                          <a:latin typeface="Arial"/>
                        </a:rPr>
                        <a:t>24</a:t>
                      </a:r>
                      <a:endParaRPr lang="en-US" sz="1400" b="0" i="0" u="none" strike="noStrike" dirty="0">
                        <a:solidFill>
                          <a:srgbClr val="292934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54434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sage/app2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1417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 dirty="0" smtClean="0">
                          <a:solidFill>
                            <a:srgbClr val="292934"/>
                          </a:solidFill>
                          <a:effectLst/>
                          <a:latin typeface="Arial"/>
                        </a:rPr>
                        <a:t>22</a:t>
                      </a:r>
                      <a:endParaRPr lang="en-US" sz="1400" b="0" i="0" u="none" strike="noStrike" dirty="0">
                        <a:solidFill>
                          <a:srgbClr val="292934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54434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check2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6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 dirty="0" smtClean="0">
                          <a:solidFill>
                            <a:srgbClr val="292934"/>
                          </a:solidFill>
                          <a:effectLst/>
                          <a:latin typeface="Arial"/>
                        </a:rPr>
                        <a:t>21</a:t>
                      </a:r>
                      <a:endParaRPr lang="en-US" sz="1400" b="0" i="0" u="none" strike="noStrike" dirty="0">
                        <a:solidFill>
                          <a:srgbClr val="292934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54434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sage/app7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8663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 dirty="0" smtClean="0">
                          <a:solidFill>
                            <a:srgbClr val="292934"/>
                          </a:solidFill>
                          <a:effectLst/>
                          <a:latin typeface="Arial"/>
                        </a:rPr>
                        <a:t>19</a:t>
                      </a:r>
                      <a:endParaRPr lang="en-US" sz="1400" b="0" i="0" u="none" strike="noStrike" dirty="0">
                        <a:solidFill>
                          <a:srgbClr val="292934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54434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err="1">
                          <a:effectLst/>
                        </a:rPr>
                        <a:t>brummayerbiere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31" marR="4531" marT="453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52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31" marR="4531" marT="4531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 dirty="0" smtClean="0">
                          <a:solidFill>
                            <a:srgbClr val="292934"/>
                          </a:solidFill>
                          <a:effectLst/>
                          <a:latin typeface="Arial"/>
                        </a:rPr>
                        <a:t>17</a:t>
                      </a:r>
                      <a:endParaRPr lang="en-US" sz="1400" b="0" i="0" u="none" strike="noStrike" dirty="0">
                        <a:solidFill>
                          <a:srgbClr val="292934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54434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sage/app5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31" marR="4531" marT="453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1103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31" marR="4531" marT="4531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 dirty="0" smtClean="0">
                          <a:solidFill>
                            <a:srgbClr val="292934"/>
                          </a:solidFill>
                          <a:effectLst/>
                          <a:latin typeface="Arial"/>
                        </a:rPr>
                        <a:t>16</a:t>
                      </a:r>
                      <a:endParaRPr lang="en-US" sz="1400" b="0" i="0" u="none" strike="noStrike" dirty="0">
                        <a:solidFill>
                          <a:srgbClr val="292934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54434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sage/app8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31" marR="4531" marT="453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2756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31" marR="4531" marT="4531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 dirty="0" smtClean="0">
                          <a:solidFill>
                            <a:srgbClr val="292934"/>
                          </a:solidFill>
                          <a:effectLst/>
                          <a:latin typeface="Arial"/>
                        </a:rPr>
                        <a:t>16</a:t>
                      </a:r>
                      <a:endParaRPr lang="en-US" sz="1400" b="0" i="0" u="none" strike="noStrike" dirty="0">
                        <a:solidFill>
                          <a:srgbClr val="292934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54434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sage/app9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31" marR="4531" marT="453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3301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31" marR="4531" marT="4531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 dirty="0" smtClean="0">
                          <a:solidFill>
                            <a:srgbClr val="292934"/>
                          </a:solidFill>
                          <a:effectLst/>
                          <a:latin typeface="Arial"/>
                        </a:rPr>
                        <a:t>16</a:t>
                      </a:r>
                      <a:endParaRPr lang="en-US" sz="1400" b="0" i="0" u="none" strike="noStrike" dirty="0">
                        <a:solidFill>
                          <a:srgbClr val="292934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1019357"/>
              </p:ext>
            </p:extLst>
          </p:nvPr>
        </p:nvGraphicFramePr>
        <p:xfrm>
          <a:off x="4191000" y="820035"/>
          <a:ext cx="4267200" cy="5913413"/>
        </p:xfrm>
        <a:graphic>
          <a:graphicData uri="http://schemas.openxmlformats.org/drawingml/2006/table">
            <a:tbl>
              <a:tblPr>
                <a:tableStyleId>{08FB837D-C827-4EFA-A057-4D05807E0F7C}</a:tableStyleId>
              </a:tblPr>
              <a:tblGrid>
                <a:gridCol w="2429649"/>
                <a:gridCol w="770751"/>
                <a:gridCol w="1066800"/>
              </a:tblGrid>
              <a:tr h="21652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effectLst/>
                        </a:rPr>
                        <a:t>Family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4531" marR="4531" marT="4531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Bench’s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4531" marR="4531" marT="4531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 dirty="0" smtClean="0">
                          <a:effectLst/>
                        </a:rPr>
                        <a:t>BP Ops in %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4531" marR="4531" marT="4531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52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err="1" smtClean="0">
                          <a:effectLst/>
                        </a:rPr>
                        <a:t>galois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31" marR="4531" marT="4531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4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31" marR="4531" marT="4531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 dirty="0" smtClean="0">
                          <a:solidFill>
                            <a:srgbClr val="292934"/>
                          </a:solidFill>
                          <a:effectLst/>
                          <a:latin typeface="Arial"/>
                        </a:rPr>
                        <a:t>14</a:t>
                      </a:r>
                      <a:endParaRPr lang="en-US" sz="1400" b="0" i="0" u="none" strike="noStrike" dirty="0">
                        <a:solidFill>
                          <a:srgbClr val="292934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2576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spear/openldap_v2.3.35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31" marR="4531" marT="453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8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31" marR="4531" marT="4531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 dirty="0" smtClean="0">
                          <a:solidFill>
                            <a:srgbClr val="292934"/>
                          </a:solidFill>
                          <a:effectLst/>
                          <a:latin typeface="Arial"/>
                        </a:rPr>
                        <a:t>14</a:t>
                      </a:r>
                      <a:endParaRPr lang="en-US" sz="1400" b="0" i="0" u="none" strike="noStrike" dirty="0">
                        <a:solidFill>
                          <a:srgbClr val="292934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6053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sage/app1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31" marR="4531" marT="453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2676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31" marR="4531" marT="4531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 dirty="0" smtClean="0">
                          <a:solidFill>
                            <a:srgbClr val="292934"/>
                          </a:solidFill>
                          <a:effectLst/>
                          <a:latin typeface="Arial"/>
                        </a:rPr>
                        <a:t>14</a:t>
                      </a:r>
                      <a:endParaRPr lang="en-US" sz="1400" b="0" i="0" u="none" strike="noStrike" dirty="0">
                        <a:solidFill>
                          <a:srgbClr val="292934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6274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bruttomesso/simple_processor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31" marR="4531" marT="453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64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31" marR="4531" marT="4531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 dirty="0" smtClean="0">
                          <a:solidFill>
                            <a:srgbClr val="292934"/>
                          </a:solidFill>
                          <a:effectLst/>
                          <a:latin typeface="Arial"/>
                        </a:rPr>
                        <a:t>13</a:t>
                      </a:r>
                      <a:endParaRPr lang="en-US" sz="1400" b="0" i="0" u="none" strike="noStrike" dirty="0">
                        <a:solidFill>
                          <a:srgbClr val="292934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9901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uclid_contrib_smtcomp09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31" marR="4531" marT="453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7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31" marR="4531" marT="4531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 dirty="0" smtClean="0">
                          <a:solidFill>
                            <a:srgbClr val="292934"/>
                          </a:solidFill>
                          <a:effectLst/>
                          <a:latin typeface="Arial"/>
                        </a:rPr>
                        <a:t>13</a:t>
                      </a:r>
                      <a:endParaRPr lang="en-US" sz="1400" b="0" i="0" u="none" strike="noStrike" dirty="0">
                        <a:solidFill>
                          <a:srgbClr val="292934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6053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spear/inn_v2.4.3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31" marR="4531" marT="453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219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31" marR="4531" marT="4531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 dirty="0" smtClean="0">
                          <a:solidFill>
                            <a:srgbClr val="292934"/>
                          </a:solidFill>
                          <a:effectLst/>
                          <a:latin typeface="Arial"/>
                        </a:rPr>
                        <a:t>8</a:t>
                      </a:r>
                      <a:endParaRPr lang="en-US" sz="1400" b="0" i="0" u="none" strike="noStrike" dirty="0">
                        <a:solidFill>
                          <a:srgbClr val="292934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6274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spear/samba_v3.0.24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31" marR="4531" marT="453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1386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31" marR="4531" marT="4531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 dirty="0" smtClean="0">
                          <a:solidFill>
                            <a:srgbClr val="292934"/>
                          </a:solidFill>
                          <a:effectLst/>
                          <a:latin typeface="Arial"/>
                        </a:rPr>
                        <a:t>8</a:t>
                      </a:r>
                      <a:endParaRPr lang="en-US" sz="1400" b="0" i="0" u="none" strike="noStrike" dirty="0">
                        <a:solidFill>
                          <a:srgbClr val="292934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2426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spear/wget_v1.10.2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31" marR="4531" marT="453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42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31" marR="4531" marT="4531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 dirty="0" smtClean="0">
                          <a:solidFill>
                            <a:srgbClr val="292934"/>
                          </a:solidFill>
                          <a:effectLst/>
                          <a:latin typeface="Arial"/>
                        </a:rPr>
                        <a:t>8</a:t>
                      </a:r>
                      <a:endParaRPr lang="en-US" sz="1400" b="0" i="0" u="none" strike="noStrike" dirty="0">
                        <a:solidFill>
                          <a:srgbClr val="292934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2426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wienand-cav2008/Commute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31" marR="4531" marT="453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6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31" marR="4531" marT="4531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 dirty="0" smtClean="0">
                          <a:solidFill>
                            <a:srgbClr val="292934"/>
                          </a:solidFill>
                          <a:effectLst/>
                          <a:latin typeface="Arial"/>
                        </a:rPr>
                        <a:t>8</a:t>
                      </a:r>
                      <a:endParaRPr lang="en-US" sz="1400" b="0" i="0" u="none" strike="noStrike" dirty="0">
                        <a:solidFill>
                          <a:srgbClr val="292934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1652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uclid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31" marR="4531" marT="453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416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31" marR="4531" marT="4531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 dirty="0" smtClean="0">
                          <a:solidFill>
                            <a:srgbClr val="292934"/>
                          </a:solidFill>
                          <a:effectLst/>
                          <a:latin typeface="Arial"/>
                        </a:rPr>
                        <a:t>7</a:t>
                      </a:r>
                      <a:endParaRPr lang="en-US" sz="1400" b="0" i="0" u="none" strike="noStrike" dirty="0">
                        <a:solidFill>
                          <a:srgbClr val="292934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3476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wienand-cav2008/Distrib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31" marR="4531" marT="453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6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31" marR="4531" marT="4531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 dirty="0" smtClean="0">
                          <a:solidFill>
                            <a:srgbClr val="292934"/>
                          </a:solidFill>
                          <a:effectLst/>
                          <a:latin typeface="Arial"/>
                        </a:rPr>
                        <a:t>7</a:t>
                      </a:r>
                      <a:endParaRPr lang="en-US" sz="1400" b="0" i="0" u="none" strike="noStrike" dirty="0">
                        <a:solidFill>
                          <a:srgbClr val="292934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2426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spear/xinetd_v2.3.14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31" marR="4531" marT="453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31" marR="4531" marT="4531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 dirty="0" smtClean="0">
                          <a:solidFill>
                            <a:srgbClr val="292934"/>
                          </a:solidFill>
                          <a:effectLst/>
                          <a:latin typeface="Arial"/>
                        </a:rPr>
                        <a:t>6</a:t>
                      </a:r>
                      <a:endParaRPr lang="en-US" sz="1400" b="0" i="0" u="none" strike="noStrike" dirty="0">
                        <a:solidFill>
                          <a:srgbClr val="292934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6053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brummayerbiere3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31" marR="4531" marT="453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79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31" marR="4531" marT="4531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 dirty="0" smtClean="0">
                          <a:solidFill>
                            <a:srgbClr val="292934"/>
                          </a:solidFill>
                          <a:effectLst/>
                          <a:latin typeface="Arial"/>
                        </a:rPr>
                        <a:t>5</a:t>
                      </a:r>
                      <a:endParaRPr lang="en-US" sz="1400" b="0" i="0" u="none" strike="noStrike" dirty="0">
                        <a:solidFill>
                          <a:srgbClr val="292934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6053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spear/zebra_v0.95a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31" marR="4531" marT="453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9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31" marR="4531" marT="4531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 dirty="0" smtClean="0">
                          <a:solidFill>
                            <a:srgbClr val="292934"/>
                          </a:solidFill>
                          <a:effectLst/>
                          <a:latin typeface="Arial"/>
                        </a:rPr>
                        <a:t>5</a:t>
                      </a:r>
                      <a:endParaRPr lang="en-US" sz="1400" b="0" i="0" u="none" strike="noStrike" dirty="0">
                        <a:solidFill>
                          <a:srgbClr val="292934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1652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err="1">
                          <a:effectLst/>
                        </a:rPr>
                        <a:t>stp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31" marR="4531" marT="453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31" marR="4531" marT="4531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 dirty="0" smtClean="0">
                          <a:solidFill>
                            <a:srgbClr val="292934"/>
                          </a:solidFill>
                          <a:effectLst/>
                          <a:latin typeface="Arial"/>
                        </a:rPr>
                        <a:t>5</a:t>
                      </a:r>
                      <a:endParaRPr lang="en-US" sz="1400" b="0" i="0" u="none" strike="noStrike" dirty="0">
                        <a:solidFill>
                          <a:srgbClr val="292934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5177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rubik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5177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spear/cvs_v1.11.22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5177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brummayerbiere4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5177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dwp_formulas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5177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asp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5177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gulwani-pldi08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5177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tacas07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5177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VS3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52400" y="304800"/>
            <a:ext cx="8229600" cy="990600"/>
          </a:xfrm>
        </p:spPr>
        <p:txBody>
          <a:bodyPr anchor="t">
            <a:normAutofit/>
          </a:bodyPr>
          <a:lstStyle/>
          <a:p>
            <a:r>
              <a:rPr lang="en-US" sz="2000" dirty="0" smtClean="0"/>
              <a:t>The Portion of BP Operations in SMT-LIB 2.0 </a:t>
            </a:r>
            <a:r>
              <a:rPr lang="en-US" sz="2000" dirty="0"/>
              <a:t>F</a:t>
            </a:r>
            <a:r>
              <a:rPr lang="en-US" sz="2000" dirty="0" smtClean="0"/>
              <a:t>amilies in QF_BV Logic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735418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</a:t>
            </a:r>
            <a:r>
              <a:rPr lang="en-US" dirty="0" smtClean="0"/>
              <a:t>identify and define </a:t>
            </a:r>
            <a:r>
              <a:rPr lang="en-US" dirty="0" smtClean="0"/>
              <a:t>a class of Bit-Vector (BV) operations, called Bit-Propagating (BP)</a:t>
            </a:r>
          </a:p>
          <a:p>
            <a:endParaRPr lang="en-US" dirty="0" smtClean="0"/>
          </a:p>
          <a:p>
            <a:r>
              <a:rPr lang="en-US" dirty="0" smtClean="0"/>
              <a:t>We propose an algorithm for </a:t>
            </a:r>
            <a:r>
              <a:rPr lang="en-US" dirty="0"/>
              <a:t>efficiently handling </a:t>
            </a:r>
            <a:r>
              <a:rPr lang="en-US" dirty="0" smtClean="0"/>
              <a:t>BP </a:t>
            </a:r>
            <a:r>
              <a:rPr lang="en-US" dirty="0"/>
              <a:t>operations </a:t>
            </a:r>
            <a:r>
              <a:rPr lang="en-US" dirty="0" smtClean="0"/>
              <a:t>during online preprocessing in eager BV solving</a:t>
            </a:r>
          </a:p>
          <a:p>
            <a:endParaRPr lang="en-US" dirty="0"/>
          </a:p>
          <a:p>
            <a:r>
              <a:rPr lang="en-US" dirty="0" smtClean="0"/>
              <a:t>We demonstrate a performance boost when our algorithms are applied over SMT-LIB 2.0 instances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0261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Our Approach to Handling BP Ops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876800"/>
          </a:xfrm>
        </p:spPr>
        <p:txBody>
          <a:bodyPr/>
          <a:lstStyle/>
          <a:p>
            <a:r>
              <a:rPr lang="en-US" dirty="0" smtClean="0"/>
              <a:t>Handle BP </a:t>
            </a:r>
            <a:r>
              <a:rPr lang="en-US" dirty="0"/>
              <a:t>Operations </a:t>
            </a:r>
            <a:r>
              <a:rPr lang="en-US" dirty="0" smtClean="0"/>
              <a:t>explicitly during </a:t>
            </a:r>
            <a:r>
              <a:rPr lang="en-US" dirty="0" smtClean="0">
                <a:solidFill>
                  <a:srgbClr val="7030A0"/>
                </a:solidFill>
              </a:rPr>
              <a:t>online preprocessing</a:t>
            </a:r>
            <a:r>
              <a:rPr lang="en-US" dirty="0" smtClean="0"/>
              <a:t> using </a:t>
            </a:r>
            <a:r>
              <a:rPr lang="en-US" dirty="0" smtClean="0">
                <a:solidFill>
                  <a:srgbClr val="7030A0"/>
                </a:solidFill>
              </a:rPr>
              <a:t>Bit-Propagating Normal Form (BPNF)</a:t>
            </a:r>
            <a:r>
              <a:rPr lang="en-US" dirty="0" smtClean="0"/>
              <a:t>-based </a:t>
            </a:r>
            <a:r>
              <a:rPr lang="en-US" dirty="0" smtClean="0"/>
              <a:t>reasoning</a:t>
            </a:r>
          </a:p>
          <a:p>
            <a:endParaRPr lang="en-US" dirty="0">
              <a:solidFill>
                <a:srgbClr val="7030A0"/>
              </a:solidFill>
            </a:endParaRPr>
          </a:p>
          <a:p>
            <a:r>
              <a:rPr lang="en-US" dirty="0" smtClean="0"/>
              <a:t>Each variable is associated with a BPNF: a sequence of </a:t>
            </a:r>
            <a:r>
              <a:rPr lang="en-US" dirty="0" smtClean="0">
                <a:solidFill>
                  <a:srgbClr val="7030A0"/>
                </a:solidFill>
              </a:rPr>
              <a:t>segments</a:t>
            </a:r>
            <a:r>
              <a:rPr lang="en-US" dirty="0" smtClean="0"/>
              <a:t>, where each segment is either:</a:t>
            </a:r>
          </a:p>
          <a:p>
            <a:pPr lvl="1"/>
            <a:r>
              <a:rPr lang="en-US" dirty="0" smtClean="0"/>
              <a:t>A constant, or</a:t>
            </a:r>
          </a:p>
          <a:p>
            <a:pPr lvl="1"/>
            <a:r>
              <a:rPr lang="en-US" dirty="0" smtClean="0"/>
              <a:t>A bit-range over a non-propagating variable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Goals:</a:t>
            </a:r>
          </a:p>
          <a:p>
            <a:pPr lvl="1"/>
            <a:r>
              <a:rPr lang="en-US" dirty="0" smtClean="0">
                <a:solidFill>
                  <a:srgbClr val="7030A0"/>
                </a:solidFill>
              </a:rPr>
              <a:t>Word-level hashing</a:t>
            </a:r>
            <a:r>
              <a:rPr lang="en-US" dirty="0" smtClean="0"/>
              <a:t>: one word-level variable per BPNF</a:t>
            </a:r>
          </a:p>
          <a:p>
            <a:pPr lvl="1"/>
            <a:r>
              <a:rPr lang="en-US" dirty="0" smtClean="0">
                <a:solidFill>
                  <a:srgbClr val="7030A0"/>
                </a:solidFill>
              </a:rPr>
              <a:t>CNF minimization</a:t>
            </a:r>
            <a:r>
              <a:rPr lang="en-US" dirty="0" smtClean="0"/>
              <a:t>: CNF variables are created only for non-BP ops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45019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Rectangle 96"/>
          <p:cNvSpPr/>
          <p:nvPr/>
        </p:nvSpPr>
        <p:spPr>
          <a:xfrm>
            <a:off x="362236" y="1175266"/>
            <a:ext cx="1505237" cy="17526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9" name="Straight Arrow Connector 88"/>
          <p:cNvCxnSpPr>
            <a:stCxn id="9" idx="0"/>
          </p:cNvCxnSpPr>
          <p:nvPr/>
        </p:nvCxnSpPr>
        <p:spPr>
          <a:xfrm flipH="1" flipV="1">
            <a:off x="3812816" y="2617232"/>
            <a:ext cx="3001640" cy="2236701"/>
          </a:xfrm>
          <a:prstGeom prst="straightConnector1">
            <a:avLst/>
          </a:prstGeom>
          <a:ln w="12700">
            <a:solidFill>
              <a:srgbClr val="002060"/>
            </a:solidFill>
            <a:tailEnd type="arrow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83" name="Straight Arrow Connector 82"/>
          <p:cNvCxnSpPr/>
          <p:nvPr/>
        </p:nvCxnSpPr>
        <p:spPr>
          <a:xfrm flipV="1">
            <a:off x="1143000" y="2617233"/>
            <a:ext cx="2669816" cy="1441261"/>
          </a:xfrm>
          <a:prstGeom prst="straightConnector1">
            <a:avLst/>
          </a:prstGeom>
          <a:ln w="12700">
            <a:solidFill>
              <a:srgbClr val="002060"/>
            </a:solidFill>
            <a:tailEnd type="arrow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319" y="457200"/>
            <a:ext cx="3581400" cy="6858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BPNF Usage Example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175318" y="6447911"/>
            <a:ext cx="2415481" cy="369332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txBody>
          <a:bodyPr wrap="square" rtlCol="0">
            <a:spAutoFit/>
          </a:bodyPr>
          <a:lstStyle/>
          <a:p>
            <a:r>
              <a:rPr lang="en-US" i="1" dirty="0" smtClean="0"/>
              <a:t>u</a:t>
            </a:r>
            <a:r>
              <a:rPr lang="en-US" i="1" baseline="-25000" dirty="0" smtClean="0"/>
              <a:t>1</a:t>
            </a:r>
            <a:r>
              <a:rPr lang="en-US" dirty="0" smtClean="0"/>
              <a:t>={</a:t>
            </a:r>
            <a:r>
              <a:rPr lang="en-US" i="1" dirty="0" smtClean="0"/>
              <a:t>u</a:t>
            </a:r>
            <a:r>
              <a:rPr lang="en-US" i="1" baseline="-25000" dirty="0" smtClean="0"/>
              <a:t>1</a:t>
            </a:r>
            <a:r>
              <a:rPr lang="en-US" baseline="30000" dirty="0" smtClean="0"/>
              <a:t>[3:0]</a:t>
            </a:r>
            <a:r>
              <a:rPr lang="en-US" dirty="0" smtClean="0"/>
              <a:t>}, </a:t>
            </a:r>
            <a:r>
              <a:rPr lang="en-US" sz="1400" dirty="0" smtClean="0"/>
              <a:t>where</a:t>
            </a:r>
            <a:r>
              <a:rPr lang="en-US" i="1" dirty="0" smtClean="0"/>
              <a:t> </a:t>
            </a:r>
            <a:r>
              <a:rPr lang="en-US" sz="1400" i="1" dirty="0" smtClean="0"/>
              <a:t>|u</a:t>
            </a:r>
            <a:r>
              <a:rPr lang="en-US" sz="1400" i="1" baseline="-25000" dirty="0" smtClean="0"/>
              <a:t>1</a:t>
            </a:r>
            <a:r>
              <a:rPr lang="en-US" sz="1400" i="1" dirty="0" smtClean="0"/>
              <a:t>|=4</a:t>
            </a:r>
            <a:endParaRPr lang="en-US" sz="1400" dirty="0"/>
          </a:p>
        </p:txBody>
      </p:sp>
      <p:sp>
        <p:nvSpPr>
          <p:cNvPr id="6" name="TextBox 5"/>
          <p:cNvSpPr txBox="1"/>
          <p:nvPr/>
        </p:nvSpPr>
        <p:spPr>
          <a:xfrm>
            <a:off x="175319" y="5587350"/>
            <a:ext cx="3101281" cy="369332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txBody>
          <a:bodyPr wrap="square" rtlCol="0">
            <a:spAutoFit/>
          </a:bodyPr>
          <a:lstStyle/>
          <a:p>
            <a:r>
              <a:rPr lang="en-US" i="1" dirty="0" smtClean="0"/>
              <a:t>v</a:t>
            </a:r>
            <a:r>
              <a:rPr lang="en-US" i="1" baseline="-25000" dirty="0" smtClean="0"/>
              <a:t>1</a:t>
            </a:r>
            <a:r>
              <a:rPr lang="en-US" i="1" dirty="0" smtClean="0"/>
              <a:t> </a:t>
            </a:r>
            <a:r>
              <a:rPr lang="en-US" dirty="0" smtClean="0"/>
              <a:t>= </a:t>
            </a:r>
            <a:r>
              <a:rPr lang="en-US" i="1" dirty="0" err="1" smtClean="0"/>
              <a:t>bvadd</a:t>
            </a:r>
            <a:r>
              <a:rPr lang="en-US" dirty="0" smtClean="0"/>
              <a:t>(</a:t>
            </a:r>
            <a:r>
              <a:rPr lang="en-US" i="1" dirty="0" smtClean="0"/>
              <a:t>u</a:t>
            </a:r>
            <a:r>
              <a:rPr lang="en-US" i="1" baseline="-25000" dirty="0" smtClean="0"/>
              <a:t>1</a:t>
            </a:r>
            <a:r>
              <a:rPr lang="en-US" dirty="0" smtClean="0"/>
              <a:t>, </a:t>
            </a:r>
            <a:r>
              <a:rPr lang="en-US" i="1" dirty="0" smtClean="0"/>
              <a:t>u</a:t>
            </a:r>
            <a:r>
              <a:rPr lang="en-US" i="1" baseline="-25000" dirty="0" smtClean="0"/>
              <a:t>2</a:t>
            </a:r>
            <a:r>
              <a:rPr lang="en-US" i="1" dirty="0" smtClean="0"/>
              <a:t>)</a:t>
            </a:r>
            <a:r>
              <a:rPr lang="en-US" dirty="0" smtClean="0"/>
              <a:t>={</a:t>
            </a:r>
            <a:r>
              <a:rPr lang="en-US" i="1" dirty="0" smtClean="0"/>
              <a:t>v</a:t>
            </a:r>
            <a:r>
              <a:rPr lang="en-US" i="1" baseline="-25000" dirty="0" smtClean="0"/>
              <a:t>1</a:t>
            </a:r>
            <a:r>
              <a:rPr lang="en-US" baseline="30000" dirty="0" smtClean="0"/>
              <a:t>[3:0]</a:t>
            </a:r>
            <a:r>
              <a:rPr lang="en-US" dirty="0" smtClean="0"/>
              <a:t>}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910960" y="6437863"/>
            <a:ext cx="2402676" cy="369332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txBody>
          <a:bodyPr wrap="square" rtlCol="0">
            <a:spAutoFit/>
          </a:bodyPr>
          <a:lstStyle/>
          <a:p>
            <a:r>
              <a:rPr lang="en-US" i="1" dirty="0" smtClean="0"/>
              <a:t>u</a:t>
            </a:r>
            <a:r>
              <a:rPr lang="en-US" i="1" baseline="-25000" dirty="0" smtClean="0"/>
              <a:t>2</a:t>
            </a:r>
            <a:r>
              <a:rPr lang="en-US" dirty="0" smtClean="0"/>
              <a:t>={</a:t>
            </a:r>
            <a:r>
              <a:rPr lang="en-US" i="1" dirty="0" smtClean="0"/>
              <a:t>u</a:t>
            </a:r>
            <a:r>
              <a:rPr lang="en-US" i="1" baseline="-25000" dirty="0" smtClean="0"/>
              <a:t>2</a:t>
            </a:r>
            <a:r>
              <a:rPr lang="en-US" baseline="30000" dirty="0" smtClean="0"/>
              <a:t>[3:0</a:t>
            </a:r>
            <a:r>
              <a:rPr lang="en-US" baseline="30000" dirty="0"/>
              <a:t>]</a:t>
            </a:r>
            <a:r>
              <a:rPr lang="en-US" dirty="0"/>
              <a:t>}, </a:t>
            </a:r>
            <a:r>
              <a:rPr lang="en-US" sz="1400" dirty="0"/>
              <a:t>where</a:t>
            </a:r>
            <a:r>
              <a:rPr lang="en-US" i="1" dirty="0"/>
              <a:t> </a:t>
            </a:r>
            <a:r>
              <a:rPr lang="en-US" sz="1400" i="1" dirty="0"/>
              <a:t>|</a:t>
            </a:r>
            <a:r>
              <a:rPr lang="en-US" sz="1400" i="1" dirty="0" smtClean="0"/>
              <a:t>u</a:t>
            </a:r>
            <a:r>
              <a:rPr lang="en-US" sz="1400" i="1" baseline="-25000" dirty="0" smtClean="0"/>
              <a:t>2</a:t>
            </a:r>
            <a:r>
              <a:rPr lang="en-US" sz="1400" i="1" dirty="0" smtClean="0"/>
              <a:t>|=</a:t>
            </a:r>
            <a:r>
              <a:rPr lang="en-US" sz="1400" i="1" dirty="0"/>
              <a:t>4</a:t>
            </a:r>
            <a:endParaRPr lang="en-US" sz="1400" dirty="0"/>
          </a:p>
        </p:txBody>
      </p:sp>
      <p:sp>
        <p:nvSpPr>
          <p:cNvPr id="8" name="TextBox 7"/>
          <p:cNvSpPr txBox="1"/>
          <p:nvPr/>
        </p:nvSpPr>
        <p:spPr>
          <a:xfrm>
            <a:off x="2766119" y="3405352"/>
            <a:ext cx="3939481" cy="369332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txBody>
          <a:bodyPr wrap="square" rtlCol="0">
            <a:spAutoFit/>
          </a:bodyPr>
          <a:lstStyle/>
          <a:p>
            <a:r>
              <a:rPr lang="en-US" i="1" dirty="0"/>
              <a:t>v</a:t>
            </a:r>
            <a:r>
              <a:rPr lang="en-US" baseline="-25000" dirty="0"/>
              <a:t>3</a:t>
            </a:r>
            <a:r>
              <a:rPr lang="en-US" dirty="0"/>
              <a:t> </a:t>
            </a:r>
            <a:r>
              <a:rPr lang="en-US" dirty="0" smtClean="0"/>
              <a:t>= </a:t>
            </a:r>
            <a:r>
              <a:rPr lang="en-US" i="1" dirty="0" smtClean="0"/>
              <a:t>extract</a:t>
            </a:r>
            <a:r>
              <a:rPr lang="en-US" dirty="0" smtClean="0"/>
              <a:t>(</a:t>
            </a:r>
            <a:r>
              <a:rPr lang="en-US" i="1" dirty="0" smtClean="0"/>
              <a:t>v</a:t>
            </a:r>
            <a:r>
              <a:rPr lang="en-US" baseline="-25000" dirty="0" smtClean="0"/>
              <a:t>2</a:t>
            </a:r>
            <a:r>
              <a:rPr lang="en-US" dirty="0"/>
              <a:t>,</a:t>
            </a:r>
            <a:r>
              <a:rPr lang="en-US" dirty="0" smtClean="0"/>
              <a:t> 2, 1)={</a:t>
            </a:r>
            <a:r>
              <a:rPr lang="en-US" i="1" dirty="0" smtClean="0"/>
              <a:t>v</a:t>
            </a:r>
            <a:r>
              <a:rPr lang="en-US" i="1" baseline="-25000" dirty="0" smtClean="0"/>
              <a:t>1</a:t>
            </a:r>
            <a:r>
              <a:rPr lang="en-US" baseline="30000" dirty="0" smtClean="0"/>
              <a:t>[1-0]</a:t>
            </a:r>
            <a:r>
              <a:rPr lang="en-US" dirty="0" smtClean="0"/>
              <a:t>}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111415" y="4853933"/>
            <a:ext cx="3406081" cy="369332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txBody>
          <a:bodyPr wrap="square" rtlCol="0">
            <a:spAutoFit/>
          </a:bodyPr>
          <a:lstStyle/>
          <a:p>
            <a:r>
              <a:rPr lang="en-US" i="1" dirty="0" smtClean="0"/>
              <a:t>v</a:t>
            </a:r>
            <a:r>
              <a:rPr lang="en-US" i="1" baseline="-25000" dirty="0"/>
              <a:t>4</a:t>
            </a:r>
            <a:r>
              <a:rPr lang="en-US" i="1" dirty="0" smtClean="0"/>
              <a:t> </a:t>
            </a:r>
            <a:r>
              <a:rPr lang="en-US" dirty="0" smtClean="0"/>
              <a:t>= </a:t>
            </a:r>
            <a:r>
              <a:rPr lang="en-US" i="1" dirty="0" smtClean="0"/>
              <a:t>repeat</a:t>
            </a:r>
            <a:r>
              <a:rPr lang="en-US" dirty="0" smtClean="0"/>
              <a:t>(</a:t>
            </a:r>
            <a:r>
              <a:rPr lang="en-US" i="1" dirty="0" smtClean="0"/>
              <a:t>v</a:t>
            </a:r>
            <a:r>
              <a:rPr lang="en-US" i="1" baseline="-25000" dirty="0" smtClean="0"/>
              <a:t>1</a:t>
            </a:r>
            <a:r>
              <a:rPr lang="en-US" dirty="0" smtClean="0"/>
              <a:t>, 2)</a:t>
            </a:r>
            <a:r>
              <a:rPr lang="en-US" dirty="0"/>
              <a:t>={</a:t>
            </a:r>
            <a:r>
              <a:rPr lang="en-US" i="1" dirty="0" smtClean="0"/>
              <a:t>v</a:t>
            </a:r>
            <a:r>
              <a:rPr lang="en-US" i="1" baseline="-25000" dirty="0" smtClean="0"/>
              <a:t>1</a:t>
            </a:r>
            <a:r>
              <a:rPr lang="en-US" baseline="30000" dirty="0" smtClean="0"/>
              <a:t>[3-0]</a:t>
            </a:r>
            <a:r>
              <a:rPr lang="en-US" dirty="0" smtClean="0"/>
              <a:t>,</a:t>
            </a:r>
            <a:r>
              <a:rPr lang="en-US" i="1" dirty="0"/>
              <a:t> v</a:t>
            </a:r>
            <a:r>
              <a:rPr lang="en-US" i="1" baseline="-25000" dirty="0"/>
              <a:t>1</a:t>
            </a:r>
            <a:r>
              <a:rPr lang="en-US" baseline="30000" dirty="0"/>
              <a:t>[3-0]</a:t>
            </a:r>
            <a:r>
              <a:rPr lang="en-US" dirty="0" smtClean="0"/>
              <a:t>}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680856" y="4058494"/>
            <a:ext cx="4267200" cy="369332"/>
          </a:xfrm>
          <a:prstGeom prst="rect">
            <a:avLst/>
          </a:prstGeom>
          <a:noFill/>
          <a:ln>
            <a:solidFill>
              <a:schemeClr val="accent6"/>
            </a:solidFill>
            <a:prstDash val="sysDot"/>
          </a:ln>
        </p:spPr>
        <p:txBody>
          <a:bodyPr wrap="square" rtlCol="0">
            <a:spAutoFit/>
          </a:bodyPr>
          <a:lstStyle/>
          <a:p>
            <a:r>
              <a:rPr lang="en-US" i="1" dirty="0" smtClean="0"/>
              <a:t>v</a:t>
            </a:r>
            <a:r>
              <a:rPr lang="en-US" baseline="-25000" dirty="0"/>
              <a:t>5</a:t>
            </a:r>
            <a:r>
              <a:rPr lang="en-US" dirty="0" smtClean="0"/>
              <a:t> = </a:t>
            </a:r>
            <a:r>
              <a:rPr lang="en-US" i="1" dirty="0" smtClean="0"/>
              <a:t>extract</a:t>
            </a:r>
            <a:r>
              <a:rPr lang="en-US" dirty="0" smtClean="0"/>
              <a:t>(</a:t>
            </a:r>
            <a:r>
              <a:rPr lang="en-US" i="1" dirty="0" smtClean="0"/>
              <a:t>v</a:t>
            </a:r>
            <a:r>
              <a:rPr lang="en-US" baseline="-25000" dirty="0"/>
              <a:t>4</a:t>
            </a:r>
            <a:r>
              <a:rPr lang="en-US" dirty="0" smtClean="0"/>
              <a:t>, 5, 4)={</a:t>
            </a:r>
            <a:r>
              <a:rPr lang="en-US" i="1" dirty="0"/>
              <a:t>v</a:t>
            </a:r>
            <a:r>
              <a:rPr lang="en-US" i="1" baseline="-25000" dirty="0"/>
              <a:t>1</a:t>
            </a:r>
            <a:r>
              <a:rPr lang="en-US" baseline="30000" dirty="0"/>
              <a:t>[1-0]</a:t>
            </a:r>
            <a:r>
              <a:rPr lang="en-US" dirty="0"/>
              <a:t>}</a:t>
            </a:r>
          </a:p>
        </p:txBody>
      </p:sp>
      <p:cxnSp>
        <p:nvCxnSpPr>
          <p:cNvPr id="11" name="Straight Arrow Connector 10"/>
          <p:cNvCxnSpPr>
            <a:stCxn id="5" idx="0"/>
            <a:endCxn id="6" idx="2"/>
          </p:cNvCxnSpPr>
          <p:nvPr/>
        </p:nvCxnSpPr>
        <p:spPr>
          <a:xfrm flipV="1">
            <a:off x="1383059" y="5956682"/>
            <a:ext cx="342901" cy="49122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7" idx="0"/>
            <a:endCxn id="6" idx="2"/>
          </p:cNvCxnSpPr>
          <p:nvPr/>
        </p:nvCxnSpPr>
        <p:spPr>
          <a:xfrm flipH="1" flipV="1">
            <a:off x="1725960" y="5956682"/>
            <a:ext cx="2386338" cy="48118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6" idx="0"/>
            <a:endCxn id="17" idx="2"/>
          </p:cNvCxnSpPr>
          <p:nvPr/>
        </p:nvCxnSpPr>
        <p:spPr>
          <a:xfrm flipV="1">
            <a:off x="1725960" y="4461265"/>
            <a:ext cx="572073" cy="112608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17" idx="0"/>
            <a:endCxn id="8" idx="2"/>
          </p:cNvCxnSpPr>
          <p:nvPr/>
        </p:nvCxnSpPr>
        <p:spPr>
          <a:xfrm flipV="1">
            <a:off x="2298033" y="3774684"/>
            <a:ext cx="2437827" cy="31724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V="1">
            <a:off x="6576119" y="4461265"/>
            <a:ext cx="0" cy="392669"/>
          </a:xfrm>
          <a:prstGeom prst="straightConnector1">
            <a:avLst/>
          </a:prstGeom>
          <a:ln>
            <a:prstDash val="sysDot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238868" y="1240086"/>
            <a:ext cx="2426367" cy="70788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00B050"/>
                </a:solidFill>
              </a:rPr>
              <a:t>Online Preprocessing</a:t>
            </a:r>
            <a:endParaRPr lang="en-US" sz="2000" b="1" dirty="0">
              <a:solidFill>
                <a:srgbClr val="00B05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64433" y="4091933"/>
            <a:ext cx="4267200" cy="369332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txBody>
          <a:bodyPr wrap="square" rtlCol="0">
            <a:spAutoFit/>
          </a:bodyPr>
          <a:lstStyle/>
          <a:p>
            <a:r>
              <a:rPr lang="en-US" i="1" dirty="0" smtClean="0"/>
              <a:t>v</a:t>
            </a:r>
            <a:r>
              <a:rPr lang="en-US" i="1" baseline="-25000" dirty="0" smtClean="0"/>
              <a:t>2</a:t>
            </a:r>
            <a:r>
              <a:rPr lang="en-US" i="1" dirty="0" smtClean="0"/>
              <a:t> </a:t>
            </a:r>
            <a:r>
              <a:rPr lang="en-US" dirty="0" smtClean="0"/>
              <a:t>= </a:t>
            </a:r>
            <a:r>
              <a:rPr lang="en-US" i="1" dirty="0" err="1" smtClean="0"/>
              <a:t>bvshl</a:t>
            </a:r>
            <a:r>
              <a:rPr lang="en-US" dirty="0" smtClean="0"/>
              <a:t>(</a:t>
            </a:r>
            <a:r>
              <a:rPr lang="en-US" i="1" dirty="0" smtClean="0"/>
              <a:t>v</a:t>
            </a:r>
            <a:r>
              <a:rPr lang="en-US" i="1" baseline="-25000" dirty="0" smtClean="0"/>
              <a:t>1</a:t>
            </a:r>
            <a:r>
              <a:rPr lang="en-US" dirty="0" smtClean="0"/>
              <a:t>,1</a:t>
            </a:r>
            <a:r>
              <a:rPr lang="en-US" i="1" dirty="0" smtClean="0"/>
              <a:t>)</a:t>
            </a:r>
            <a:r>
              <a:rPr lang="en-US" dirty="0" smtClean="0"/>
              <a:t>={</a:t>
            </a:r>
            <a:r>
              <a:rPr lang="en-US" i="1" dirty="0" smtClean="0"/>
              <a:t>v</a:t>
            </a:r>
            <a:r>
              <a:rPr lang="en-US" i="1" baseline="-25000" dirty="0" smtClean="0"/>
              <a:t>1</a:t>
            </a:r>
            <a:r>
              <a:rPr lang="en-US" baseline="30000" dirty="0" smtClean="0"/>
              <a:t>[2-0]</a:t>
            </a:r>
            <a:r>
              <a:rPr lang="en-US" dirty="0" smtClean="0"/>
              <a:t>,0}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5240514" y="2743200"/>
            <a:ext cx="3406081" cy="369332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txBody>
          <a:bodyPr wrap="square" rtlCol="0">
            <a:spAutoFit/>
          </a:bodyPr>
          <a:lstStyle/>
          <a:p>
            <a:r>
              <a:rPr lang="en-US" i="1" dirty="0" smtClean="0"/>
              <a:t>v</a:t>
            </a:r>
            <a:r>
              <a:rPr lang="en-US" i="1" baseline="-25000" dirty="0"/>
              <a:t>6</a:t>
            </a:r>
            <a:r>
              <a:rPr lang="en-US" i="1" dirty="0" smtClean="0"/>
              <a:t> </a:t>
            </a:r>
            <a:r>
              <a:rPr lang="en-US" dirty="0" smtClean="0"/>
              <a:t>= </a:t>
            </a:r>
            <a:r>
              <a:rPr lang="en-US" i="1" dirty="0" smtClean="0"/>
              <a:t>extract</a:t>
            </a:r>
            <a:r>
              <a:rPr lang="en-US" dirty="0" smtClean="0"/>
              <a:t>(</a:t>
            </a:r>
            <a:r>
              <a:rPr lang="en-US" i="1" dirty="0" smtClean="0"/>
              <a:t>v</a:t>
            </a:r>
            <a:r>
              <a:rPr lang="en-US" i="1" baseline="-25000" dirty="0" smtClean="0"/>
              <a:t>4</a:t>
            </a:r>
            <a:r>
              <a:rPr lang="en-US" dirty="0" smtClean="0"/>
              <a:t>, 6, 5)={</a:t>
            </a:r>
            <a:r>
              <a:rPr lang="en-US" i="1" dirty="0" smtClean="0"/>
              <a:t>v</a:t>
            </a:r>
            <a:r>
              <a:rPr lang="en-US" i="1" baseline="-25000" dirty="0" smtClean="0"/>
              <a:t>1</a:t>
            </a:r>
            <a:r>
              <a:rPr lang="en-US" baseline="30000" dirty="0" smtClean="0"/>
              <a:t>[2-1]</a:t>
            </a:r>
            <a:r>
              <a:rPr lang="en-US" dirty="0" smtClean="0"/>
              <a:t>}</a:t>
            </a:r>
            <a:endParaRPr lang="en-US" dirty="0"/>
          </a:p>
        </p:txBody>
      </p:sp>
      <p:cxnSp>
        <p:nvCxnSpPr>
          <p:cNvPr id="39" name="Straight Arrow Connector 38"/>
          <p:cNvCxnSpPr>
            <a:stCxn id="9" idx="0"/>
          </p:cNvCxnSpPr>
          <p:nvPr/>
        </p:nvCxnSpPr>
        <p:spPr>
          <a:xfrm flipV="1">
            <a:off x="6814456" y="3112532"/>
            <a:ext cx="0" cy="174140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4379395" y="1752600"/>
            <a:ext cx="4267200" cy="369332"/>
          </a:xfrm>
          <a:prstGeom prst="rect">
            <a:avLst/>
          </a:prstGeom>
          <a:noFill/>
          <a:ln>
            <a:solidFill>
              <a:schemeClr val="accent6"/>
            </a:solidFill>
            <a:prstDash val="sysDot"/>
          </a:ln>
        </p:spPr>
        <p:txBody>
          <a:bodyPr wrap="square" rtlCol="0">
            <a:spAutoFit/>
          </a:bodyPr>
          <a:lstStyle/>
          <a:p>
            <a:r>
              <a:rPr lang="en-US" i="1" dirty="0" smtClean="0"/>
              <a:t>v</a:t>
            </a:r>
            <a:r>
              <a:rPr lang="en-US" baseline="-25000" dirty="0" smtClean="0"/>
              <a:t>7</a:t>
            </a:r>
            <a:r>
              <a:rPr lang="en-US" dirty="0" smtClean="0"/>
              <a:t> = </a:t>
            </a:r>
            <a:r>
              <a:rPr lang="en-US" i="1" dirty="0" err="1" smtClean="0"/>
              <a:t>concat</a:t>
            </a:r>
            <a:r>
              <a:rPr lang="en-US" dirty="0" smtClean="0"/>
              <a:t>(</a:t>
            </a:r>
            <a:r>
              <a:rPr lang="en-US" i="1" dirty="0" smtClean="0"/>
              <a:t>v</a:t>
            </a:r>
            <a:r>
              <a:rPr lang="en-US" baseline="-25000" dirty="0" smtClean="0"/>
              <a:t>6</a:t>
            </a:r>
            <a:r>
              <a:rPr lang="en-US" dirty="0" smtClean="0"/>
              <a:t>, </a:t>
            </a:r>
            <a:r>
              <a:rPr lang="en-US" i="1" dirty="0" smtClean="0"/>
              <a:t>v</a:t>
            </a:r>
            <a:r>
              <a:rPr lang="en-US" baseline="-25000" dirty="0" smtClean="0"/>
              <a:t>5</a:t>
            </a:r>
            <a:r>
              <a:rPr lang="en-US" dirty="0" smtClean="0"/>
              <a:t>)={</a:t>
            </a:r>
            <a:r>
              <a:rPr lang="en-US" i="1" dirty="0" smtClean="0"/>
              <a:t>v</a:t>
            </a:r>
            <a:r>
              <a:rPr lang="en-US" i="1" baseline="-25000" dirty="0" smtClean="0"/>
              <a:t>1</a:t>
            </a:r>
            <a:r>
              <a:rPr lang="en-US" baseline="30000" dirty="0" smtClean="0"/>
              <a:t>[2-1]</a:t>
            </a:r>
            <a:r>
              <a:rPr lang="en-US" dirty="0" smtClean="0"/>
              <a:t>,</a:t>
            </a:r>
            <a:r>
              <a:rPr lang="en-US" i="1" dirty="0" smtClean="0"/>
              <a:t>v</a:t>
            </a:r>
            <a:r>
              <a:rPr lang="en-US" i="1" baseline="-25000" dirty="0" smtClean="0"/>
              <a:t>1</a:t>
            </a:r>
            <a:r>
              <a:rPr lang="en-US" baseline="30000" dirty="0" smtClean="0"/>
              <a:t>[1-0</a:t>
            </a:r>
            <a:r>
              <a:rPr lang="en-US" baseline="30000" dirty="0"/>
              <a:t>]</a:t>
            </a:r>
            <a:r>
              <a:rPr lang="en-US" dirty="0"/>
              <a:t>}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4953000" y="990600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Not a BPNF, </a:t>
            </a:r>
            <a:r>
              <a:rPr lang="en-US" dirty="0" err="1" smtClean="0">
                <a:solidFill>
                  <a:srgbClr val="FF0000"/>
                </a:solidFill>
              </a:rPr>
              <a:t>mergeable</a:t>
            </a:r>
            <a:r>
              <a:rPr lang="en-US" dirty="0" smtClean="0">
                <a:solidFill>
                  <a:srgbClr val="FF0000"/>
                </a:solidFill>
              </a:rPr>
              <a:t>!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45" name="Straight Arrow Connector 44"/>
          <p:cNvCxnSpPr>
            <a:stCxn id="43" idx="2"/>
          </p:cNvCxnSpPr>
          <p:nvPr/>
        </p:nvCxnSpPr>
        <p:spPr>
          <a:xfrm>
            <a:off x="6362700" y="1359932"/>
            <a:ext cx="580854" cy="39266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>
            <a:stCxn id="8" idx="0"/>
          </p:cNvCxnSpPr>
          <p:nvPr/>
        </p:nvCxnSpPr>
        <p:spPr>
          <a:xfrm flipV="1">
            <a:off x="4735860" y="2121932"/>
            <a:ext cx="598140" cy="128342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>
            <a:endCxn id="42" idx="2"/>
          </p:cNvCxnSpPr>
          <p:nvPr/>
        </p:nvCxnSpPr>
        <p:spPr>
          <a:xfrm flipV="1">
            <a:off x="6512995" y="2121932"/>
            <a:ext cx="0" cy="62126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4379395" y="1763306"/>
            <a:ext cx="4267200" cy="369332"/>
          </a:xfrm>
          <a:prstGeom prst="rect">
            <a:avLst/>
          </a:prstGeom>
          <a:noFill/>
          <a:ln>
            <a:solidFill>
              <a:schemeClr val="accent6"/>
            </a:solidFill>
            <a:prstDash val="solid"/>
          </a:ln>
        </p:spPr>
        <p:txBody>
          <a:bodyPr wrap="square" rtlCol="0">
            <a:spAutoFit/>
          </a:bodyPr>
          <a:lstStyle/>
          <a:p>
            <a:r>
              <a:rPr lang="en-US" i="1" dirty="0" smtClean="0"/>
              <a:t>v</a:t>
            </a:r>
            <a:r>
              <a:rPr lang="en-US" baseline="-25000" dirty="0" smtClean="0"/>
              <a:t>7</a:t>
            </a:r>
            <a:r>
              <a:rPr lang="en-US" dirty="0" smtClean="0"/>
              <a:t> = </a:t>
            </a:r>
            <a:r>
              <a:rPr lang="en-US" i="1" dirty="0" err="1" smtClean="0"/>
              <a:t>concat</a:t>
            </a:r>
            <a:r>
              <a:rPr lang="en-US" dirty="0" smtClean="0"/>
              <a:t>(</a:t>
            </a:r>
            <a:r>
              <a:rPr lang="en-US" i="1" dirty="0" smtClean="0"/>
              <a:t>v</a:t>
            </a:r>
            <a:r>
              <a:rPr lang="en-US" baseline="-25000" dirty="0" smtClean="0"/>
              <a:t>6</a:t>
            </a:r>
            <a:r>
              <a:rPr lang="en-US" dirty="0" smtClean="0"/>
              <a:t>, </a:t>
            </a:r>
            <a:r>
              <a:rPr lang="en-US" i="1" dirty="0" smtClean="0"/>
              <a:t>v</a:t>
            </a:r>
            <a:r>
              <a:rPr lang="en-US" baseline="-25000" dirty="0" smtClean="0"/>
              <a:t>5</a:t>
            </a:r>
            <a:r>
              <a:rPr lang="en-US" dirty="0" smtClean="0"/>
              <a:t>)={</a:t>
            </a:r>
            <a:r>
              <a:rPr lang="en-US" i="1" dirty="0" smtClean="0"/>
              <a:t>v</a:t>
            </a:r>
            <a:r>
              <a:rPr lang="en-US" i="1" baseline="-25000" dirty="0" smtClean="0"/>
              <a:t>1</a:t>
            </a:r>
            <a:r>
              <a:rPr lang="en-US" baseline="30000" dirty="0" smtClean="0"/>
              <a:t>[2-0]</a:t>
            </a:r>
            <a:r>
              <a:rPr lang="en-US" dirty="0" smtClean="0"/>
              <a:t>}</a:t>
            </a:r>
            <a:endParaRPr lang="en-US" dirty="0"/>
          </a:p>
        </p:txBody>
      </p:sp>
      <p:sp>
        <p:nvSpPr>
          <p:cNvPr id="53" name="TextBox 52"/>
          <p:cNvSpPr txBox="1"/>
          <p:nvPr/>
        </p:nvSpPr>
        <p:spPr>
          <a:xfrm>
            <a:off x="164433" y="2772459"/>
            <a:ext cx="3406081" cy="369332"/>
          </a:xfrm>
          <a:prstGeom prst="rect">
            <a:avLst/>
          </a:prstGeom>
          <a:noFill/>
          <a:ln>
            <a:solidFill>
              <a:schemeClr val="accent6"/>
            </a:solidFill>
            <a:prstDash val="sysDot"/>
          </a:ln>
        </p:spPr>
        <p:txBody>
          <a:bodyPr wrap="square" rtlCol="0">
            <a:spAutoFit/>
          </a:bodyPr>
          <a:lstStyle/>
          <a:p>
            <a:r>
              <a:rPr lang="en-US" i="1" dirty="0" smtClean="0"/>
              <a:t>v</a:t>
            </a:r>
            <a:r>
              <a:rPr lang="en-US" i="1" baseline="-25000" dirty="0" smtClean="0"/>
              <a:t>8</a:t>
            </a:r>
            <a:r>
              <a:rPr lang="en-US" i="1" dirty="0" smtClean="0"/>
              <a:t> </a:t>
            </a:r>
            <a:r>
              <a:rPr lang="en-US" dirty="0" smtClean="0"/>
              <a:t>= </a:t>
            </a:r>
            <a:r>
              <a:rPr lang="en-US" i="1" dirty="0" smtClean="0"/>
              <a:t>extract</a:t>
            </a:r>
            <a:r>
              <a:rPr lang="en-US" dirty="0" smtClean="0"/>
              <a:t>(</a:t>
            </a:r>
            <a:r>
              <a:rPr lang="en-US" i="1" dirty="0" smtClean="0"/>
              <a:t>v</a:t>
            </a:r>
            <a:r>
              <a:rPr lang="en-US" i="1" baseline="-25000" dirty="0" smtClean="0"/>
              <a:t>2</a:t>
            </a:r>
            <a:r>
              <a:rPr lang="en-US" dirty="0" smtClean="0"/>
              <a:t>, 3, 1</a:t>
            </a:r>
            <a:r>
              <a:rPr lang="en-US" i="1" dirty="0" smtClean="0"/>
              <a:t>)</a:t>
            </a:r>
            <a:r>
              <a:rPr lang="en-US" dirty="0" smtClean="0"/>
              <a:t>={</a:t>
            </a:r>
            <a:r>
              <a:rPr lang="en-US" i="1" dirty="0" smtClean="0"/>
              <a:t>v</a:t>
            </a:r>
            <a:r>
              <a:rPr lang="en-US" i="1" baseline="-25000" dirty="0" smtClean="0"/>
              <a:t>1</a:t>
            </a:r>
            <a:r>
              <a:rPr lang="en-US" baseline="30000" dirty="0" smtClean="0"/>
              <a:t>[2-0]</a:t>
            </a:r>
            <a:r>
              <a:rPr lang="en-US" dirty="0" smtClean="0"/>
              <a:t>}</a:t>
            </a:r>
            <a:endParaRPr lang="en-US" dirty="0"/>
          </a:p>
        </p:txBody>
      </p:sp>
      <p:cxnSp>
        <p:nvCxnSpPr>
          <p:cNvPr id="54" name="Straight Arrow Connector 53"/>
          <p:cNvCxnSpPr>
            <a:endCxn id="53" idx="2"/>
          </p:cNvCxnSpPr>
          <p:nvPr/>
        </p:nvCxnSpPr>
        <p:spPr>
          <a:xfrm flipV="1">
            <a:off x="1867473" y="3141791"/>
            <a:ext cx="1" cy="91670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4379395" y="1763306"/>
            <a:ext cx="4267200" cy="369332"/>
          </a:xfrm>
          <a:prstGeom prst="rect">
            <a:avLst/>
          </a:prstGeom>
          <a:noFill/>
          <a:ln>
            <a:solidFill>
              <a:schemeClr val="accent6"/>
            </a:solidFill>
            <a:prstDash val="solid"/>
          </a:ln>
        </p:spPr>
        <p:txBody>
          <a:bodyPr wrap="square" rtlCol="0">
            <a:spAutoFit/>
          </a:bodyPr>
          <a:lstStyle/>
          <a:p>
            <a:r>
              <a:rPr lang="en-US" i="1" dirty="0" smtClean="0"/>
              <a:t>v</a:t>
            </a:r>
            <a:r>
              <a:rPr lang="en-US" baseline="-25000" dirty="0" smtClean="0"/>
              <a:t>8 </a:t>
            </a:r>
            <a:r>
              <a:rPr lang="en-US" dirty="0" smtClean="0"/>
              <a:t>=</a:t>
            </a:r>
            <a:r>
              <a:rPr lang="en-US" baseline="-25000" dirty="0" smtClean="0"/>
              <a:t> </a:t>
            </a:r>
            <a:r>
              <a:rPr lang="en-US" i="1" dirty="0" smtClean="0"/>
              <a:t>v</a:t>
            </a:r>
            <a:r>
              <a:rPr lang="en-US" baseline="-25000" dirty="0" smtClean="0"/>
              <a:t>7</a:t>
            </a:r>
            <a:r>
              <a:rPr lang="en-US" dirty="0" smtClean="0"/>
              <a:t> = </a:t>
            </a:r>
            <a:r>
              <a:rPr lang="en-US" i="1" dirty="0" err="1" smtClean="0"/>
              <a:t>concat</a:t>
            </a:r>
            <a:r>
              <a:rPr lang="en-US" dirty="0" smtClean="0"/>
              <a:t>(</a:t>
            </a:r>
            <a:r>
              <a:rPr lang="en-US" i="1" dirty="0" smtClean="0"/>
              <a:t>v</a:t>
            </a:r>
            <a:r>
              <a:rPr lang="en-US" baseline="-25000" dirty="0" smtClean="0"/>
              <a:t>6</a:t>
            </a:r>
            <a:r>
              <a:rPr lang="en-US" dirty="0" smtClean="0"/>
              <a:t>, </a:t>
            </a:r>
            <a:r>
              <a:rPr lang="en-US" i="1" dirty="0" smtClean="0"/>
              <a:t>v</a:t>
            </a:r>
            <a:r>
              <a:rPr lang="en-US" baseline="-25000" dirty="0" smtClean="0"/>
              <a:t>5</a:t>
            </a:r>
            <a:r>
              <a:rPr lang="en-US" dirty="0" smtClean="0"/>
              <a:t>)={</a:t>
            </a:r>
            <a:r>
              <a:rPr lang="en-US" i="1" dirty="0" smtClean="0"/>
              <a:t>v</a:t>
            </a:r>
            <a:r>
              <a:rPr lang="en-US" i="1" baseline="-25000" dirty="0" smtClean="0"/>
              <a:t>1</a:t>
            </a:r>
            <a:r>
              <a:rPr lang="en-US" baseline="30000" dirty="0" smtClean="0"/>
              <a:t>[2-0]</a:t>
            </a:r>
            <a:r>
              <a:rPr lang="en-US" dirty="0" smtClean="0"/>
              <a:t>}</a:t>
            </a:r>
            <a:endParaRPr lang="en-US" dirty="0"/>
          </a:p>
        </p:txBody>
      </p:sp>
      <p:sp>
        <p:nvSpPr>
          <p:cNvPr id="61" name="TextBox 60"/>
          <p:cNvSpPr txBox="1"/>
          <p:nvPr/>
        </p:nvSpPr>
        <p:spPr>
          <a:xfrm>
            <a:off x="4308116" y="992690"/>
            <a:ext cx="45360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Merging was essential for proper hashing!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62" name="Straight Arrow Connector 61"/>
          <p:cNvCxnSpPr>
            <a:stCxn id="6" idx="0"/>
            <a:endCxn id="9" idx="2"/>
          </p:cNvCxnSpPr>
          <p:nvPr/>
        </p:nvCxnSpPr>
        <p:spPr>
          <a:xfrm flipV="1">
            <a:off x="1725960" y="5223265"/>
            <a:ext cx="5088496" cy="36408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5" name="Rectangle 64"/>
          <p:cNvSpPr/>
          <p:nvPr/>
        </p:nvSpPr>
        <p:spPr>
          <a:xfrm>
            <a:off x="4920500" y="533400"/>
            <a:ext cx="2326278" cy="646331"/>
          </a:xfrm>
          <a:prstGeom prst="rect">
            <a:avLst/>
          </a:prstGeom>
          <a:solidFill>
            <a:srgbClr val="FFFF99"/>
          </a:solidFill>
        </p:spPr>
        <p:txBody>
          <a:bodyPr wrap="none">
            <a:spAutoFit/>
          </a:bodyPr>
          <a:lstStyle/>
          <a:p>
            <a:r>
              <a:rPr lang="en-US" dirty="0" smtClean="0"/>
              <a:t>(assert (v</a:t>
            </a:r>
            <a:r>
              <a:rPr lang="en-US" baseline="-25000" dirty="0" smtClean="0"/>
              <a:t>8</a:t>
            </a:r>
            <a:r>
              <a:rPr lang="en-US" dirty="0" smtClean="0"/>
              <a:t> </a:t>
            </a:r>
            <a:r>
              <a:rPr lang="en-US" dirty="0"/>
              <a:t>(_ </a:t>
            </a:r>
            <a:r>
              <a:rPr lang="en-US" dirty="0" smtClean="0"/>
              <a:t>bv0 3))</a:t>
            </a:r>
          </a:p>
          <a:p>
            <a:r>
              <a:rPr lang="en-US" dirty="0" smtClean="0"/>
              <a:t>(check-sat)</a:t>
            </a:r>
            <a:endParaRPr lang="en-US" dirty="0"/>
          </a:p>
        </p:txBody>
      </p:sp>
      <p:sp>
        <p:nvSpPr>
          <p:cNvPr id="67" name="TextBox 66"/>
          <p:cNvSpPr txBox="1"/>
          <p:nvPr/>
        </p:nvSpPr>
        <p:spPr>
          <a:xfrm>
            <a:off x="411036" y="1240086"/>
            <a:ext cx="1649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>
                <a:solidFill>
                  <a:srgbClr val="002060"/>
                </a:solidFill>
              </a:rPr>
              <a:t>The CNF</a:t>
            </a:r>
            <a:r>
              <a:rPr lang="en-US" dirty="0" smtClean="0">
                <a:solidFill>
                  <a:srgbClr val="002060"/>
                </a:solidFill>
              </a:rPr>
              <a:t>: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411036" y="1623902"/>
            <a:ext cx="16497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2060"/>
                </a:solidFill>
                <a:sym typeface="Symbol"/>
              </a:rPr>
              <a:t></a:t>
            </a:r>
            <a:r>
              <a:rPr lang="en-US" i="1" dirty="0" smtClean="0">
                <a:solidFill>
                  <a:srgbClr val="002060"/>
                </a:solidFill>
              </a:rPr>
              <a:t>v</a:t>
            </a:r>
            <a:r>
              <a:rPr lang="en-US" baseline="-25000" dirty="0" smtClean="0">
                <a:solidFill>
                  <a:srgbClr val="002060"/>
                </a:solidFill>
              </a:rPr>
              <a:t>1</a:t>
            </a:r>
            <a:r>
              <a:rPr lang="en-US" baseline="30000" dirty="0" smtClean="0">
                <a:solidFill>
                  <a:srgbClr val="002060"/>
                </a:solidFill>
              </a:rPr>
              <a:t>[0]</a:t>
            </a:r>
            <a:endParaRPr lang="en-US" dirty="0" smtClean="0">
              <a:solidFill>
                <a:srgbClr val="002060"/>
              </a:solidFill>
            </a:endParaRPr>
          </a:p>
          <a:p>
            <a:r>
              <a:rPr lang="en-US" dirty="0" smtClean="0">
                <a:solidFill>
                  <a:srgbClr val="002060"/>
                </a:solidFill>
                <a:sym typeface="Symbol"/>
              </a:rPr>
              <a:t></a:t>
            </a:r>
            <a:r>
              <a:rPr lang="en-US" i="1" dirty="0" smtClean="0">
                <a:solidFill>
                  <a:srgbClr val="002060"/>
                </a:solidFill>
              </a:rPr>
              <a:t>v</a:t>
            </a:r>
            <a:r>
              <a:rPr lang="en-US" baseline="-25000" dirty="0" smtClean="0">
                <a:solidFill>
                  <a:srgbClr val="002060"/>
                </a:solidFill>
              </a:rPr>
              <a:t>1</a:t>
            </a:r>
            <a:r>
              <a:rPr lang="en-US" baseline="30000" dirty="0" smtClean="0">
                <a:solidFill>
                  <a:srgbClr val="002060"/>
                </a:solidFill>
              </a:rPr>
              <a:t>[1]</a:t>
            </a:r>
            <a:endParaRPr lang="en-US" baseline="30000" dirty="0">
              <a:solidFill>
                <a:srgbClr val="002060"/>
              </a:solidFill>
            </a:endParaRPr>
          </a:p>
          <a:p>
            <a:r>
              <a:rPr lang="en-US" dirty="0" smtClean="0">
                <a:solidFill>
                  <a:srgbClr val="002060"/>
                </a:solidFill>
                <a:sym typeface="Symbol"/>
              </a:rPr>
              <a:t></a:t>
            </a:r>
            <a:r>
              <a:rPr lang="en-US" i="1" dirty="0" smtClean="0">
                <a:solidFill>
                  <a:srgbClr val="002060"/>
                </a:solidFill>
              </a:rPr>
              <a:t>v</a:t>
            </a:r>
            <a:r>
              <a:rPr lang="en-US" baseline="-25000" dirty="0" smtClean="0">
                <a:solidFill>
                  <a:srgbClr val="002060"/>
                </a:solidFill>
              </a:rPr>
              <a:t>1</a:t>
            </a:r>
            <a:r>
              <a:rPr lang="en-US" baseline="30000" dirty="0" smtClean="0">
                <a:solidFill>
                  <a:srgbClr val="002060"/>
                </a:solidFill>
              </a:rPr>
              <a:t>[2]</a:t>
            </a:r>
            <a:endParaRPr lang="en-US" baseline="30000" dirty="0">
              <a:solidFill>
                <a:srgbClr val="002060"/>
              </a:solidFill>
            </a:endParaRPr>
          </a:p>
        </p:txBody>
      </p:sp>
      <p:cxnSp>
        <p:nvCxnSpPr>
          <p:cNvPr id="70" name="Straight Arrow Connector 69"/>
          <p:cNvCxnSpPr/>
          <p:nvPr/>
        </p:nvCxnSpPr>
        <p:spPr>
          <a:xfrm flipH="1">
            <a:off x="1524000" y="2057400"/>
            <a:ext cx="2855396" cy="28167"/>
          </a:xfrm>
          <a:prstGeom prst="straightConnector1">
            <a:avLst/>
          </a:prstGeom>
          <a:ln w="12700">
            <a:solidFill>
              <a:srgbClr val="002060"/>
            </a:solidFill>
            <a:tailEnd type="arrow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74" name="Straight Arrow Connector 73"/>
          <p:cNvCxnSpPr/>
          <p:nvPr/>
        </p:nvCxnSpPr>
        <p:spPr>
          <a:xfrm flipH="1">
            <a:off x="1524000" y="762000"/>
            <a:ext cx="3352800" cy="1323567"/>
          </a:xfrm>
          <a:prstGeom prst="straightConnector1">
            <a:avLst/>
          </a:prstGeom>
          <a:ln w="12700">
            <a:solidFill>
              <a:srgbClr val="002060"/>
            </a:solidFill>
            <a:tailEnd type="arrow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77" name="TextBox 76"/>
          <p:cNvSpPr txBox="1"/>
          <p:nvPr/>
        </p:nvSpPr>
        <p:spPr>
          <a:xfrm>
            <a:off x="1523999" y="2247900"/>
            <a:ext cx="3429001" cy="369332"/>
          </a:xfrm>
          <a:prstGeom prst="rect">
            <a:avLst/>
          </a:prstGeom>
          <a:ln w="12700">
            <a:solidFill>
              <a:srgbClr val="00206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i="1" dirty="0" smtClean="0">
                <a:solidFill>
                  <a:srgbClr val="002060"/>
                </a:solidFill>
              </a:rPr>
              <a:t>No CNF clauses/</a:t>
            </a:r>
            <a:r>
              <a:rPr lang="en-US" i="1" dirty="0" err="1" smtClean="0">
                <a:solidFill>
                  <a:srgbClr val="002060"/>
                </a:solidFill>
              </a:rPr>
              <a:t>vars</a:t>
            </a:r>
            <a:r>
              <a:rPr lang="en-US" i="1" dirty="0" smtClean="0">
                <a:solidFill>
                  <a:srgbClr val="002060"/>
                </a:solidFill>
              </a:rPr>
              <a:t> required!</a:t>
            </a:r>
            <a:endParaRPr lang="en-US" i="1" dirty="0">
              <a:solidFill>
                <a:srgbClr val="002060"/>
              </a:solidFill>
            </a:endParaRPr>
          </a:p>
        </p:txBody>
      </p:sp>
      <p:cxnSp>
        <p:nvCxnSpPr>
          <p:cNvPr id="78" name="Straight Arrow Connector 77"/>
          <p:cNvCxnSpPr/>
          <p:nvPr/>
        </p:nvCxnSpPr>
        <p:spPr>
          <a:xfrm flipH="1" flipV="1">
            <a:off x="3812816" y="2617232"/>
            <a:ext cx="1427698" cy="339893"/>
          </a:xfrm>
          <a:prstGeom prst="straightConnector1">
            <a:avLst/>
          </a:prstGeom>
          <a:ln w="12700">
            <a:solidFill>
              <a:srgbClr val="002060"/>
            </a:solidFill>
            <a:tailEnd type="arrow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86" name="Straight Arrow Connector 85"/>
          <p:cNvCxnSpPr/>
          <p:nvPr/>
        </p:nvCxnSpPr>
        <p:spPr>
          <a:xfrm flipH="1" flipV="1">
            <a:off x="3812816" y="2617232"/>
            <a:ext cx="301984" cy="788120"/>
          </a:xfrm>
          <a:prstGeom prst="straightConnector1">
            <a:avLst/>
          </a:prstGeom>
          <a:ln w="12700">
            <a:solidFill>
              <a:srgbClr val="002060"/>
            </a:solidFill>
            <a:tailEnd type="arrow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2766119" y="3415476"/>
            <a:ext cx="3939481" cy="369332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txBody>
          <a:bodyPr wrap="square" rtlCol="0">
            <a:spAutoFit/>
          </a:bodyPr>
          <a:lstStyle/>
          <a:p>
            <a:r>
              <a:rPr lang="en-US" i="1" dirty="0" smtClean="0"/>
              <a:t>v</a:t>
            </a:r>
            <a:r>
              <a:rPr lang="en-US" baseline="-25000" dirty="0" smtClean="0"/>
              <a:t>5</a:t>
            </a:r>
            <a:r>
              <a:rPr lang="en-US" dirty="0" smtClean="0"/>
              <a:t> = v</a:t>
            </a:r>
            <a:r>
              <a:rPr lang="en-US" baseline="-25000" dirty="0" smtClean="0"/>
              <a:t>3</a:t>
            </a:r>
            <a:r>
              <a:rPr lang="en-US" dirty="0" smtClean="0"/>
              <a:t>=</a:t>
            </a:r>
            <a:r>
              <a:rPr lang="en-US" i="1" dirty="0" smtClean="0"/>
              <a:t>extract</a:t>
            </a:r>
            <a:r>
              <a:rPr lang="en-US" dirty="0" smtClean="0"/>
              <a:t>(</a:t>
            </a:r>
            <a:r>
              <a:rPr lang="en-US" i="1" dirty="0" smtClean="0"/>
              <a:t>v</a:t>
            </a:r>
            <a:r>
              <a:rPr lang="en-US" baseline="-25000" dirty="0" smtClean="0"/>
              <a:t>2</a:t>
            </a:r>
            <a:r>
              <a:rPr lang="en-US" dirty="0"/>
              <a:t>,</a:t>
            </a:r>
            <a:r>
              <a:rPr lang="en-US" dirty="0" smtClean="0"/>
              <a:t> 2, 1)={</a:t>
            </a:r>
            <a:r>
              <a:rPr lang="en-US" i="1" dirty="0"/>
              <a:t>v</a:t>
            </a:r>
            <a:r>
              <a:rPr lang="en-US" i="1" baseline="-25000" dirty="0"/>
              <a:t>1</a:t>
            </a:r>
            <a:r>
              <a:rPr lang="en-US" baseline="30000" dirty="0"/>
              <a:t>[1-0]</a:t>
            </a:r>
            <a:r>
              <a:rPr lang="en-US" dirty="0"/>
              <a:t>}</a:t>
            </a:r>
          </a:p>
        </p:txBody>
      </p:sp>
      <p:sp>
        <p:nvSpPr>
          <p:cNvPr id="94" name="TextBox 93"/>
          <p:cNvSpPr txBox="1"/>
          <p:nvPr/>
        </p:nvSpPr>
        <p:spPr>
          <a:xfrm>
            <a:off x="362236" y="2650867"/>
            <a:ext cx="18302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aseline="30000" dirty="0" smtClean="0">
                <a:solidFill>
                  <a:srgbClr val="002060"/>
                </a:solidFill>
              </a:rPr>
              <a:t>Bit-blasted addition</a:t>
            </a:r>
            <a:endParaRPr lang="en-US" baseline="30000" dirty="0">
              <a:solidFill>
                <a:srgbClr val="002060"/>
              </a:solidFill>
            </a:endParaRPr>
          </a:p>
        </p:txBody>
      </p:sp>
      <p:cxnSp>
        <p:nvCxnSpPr>
          <p:cNvPr id="95" name="Straight Arrow Connector 94"/>
          <p:cNvCxnSpPr/>
          <p:nvPr/>
        </p:nvCxnSpPr>
        <p:spPr>
          <a:xfrm flipV="1">
            <a:off x="677088" y="2927866"/>
            <a:ext cx="0" cy="2646698"/>
          </a:xfrm>
          <a:prstGeom prst="straightConnector1">
            <a:avLst/>
          </a:prstGeom>
          <a:ln w="12700">
            <a:solidFill>
              <a:srgbClr val="002060"/>
            </a:solidFill>
            <a:tailEnd type="arrow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4" name="Rectangle 3"/>
          <p:cNvSpPr/>
          <p:nvPr/>
        </p:nvSpPr>
        <p:spPr>
          <a:xfrm>
            <a:off x="142662" y="1048550"/>
            <a:ext cx="4105775" cy="2215991"/>
          </a:xfrm>
          <a:prstGeom prst="rect">
            <a:avLst/>
          </a:prstGeom>
          <a:ln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r>
              <a:rPr lang="en-US" dirty="0"/>
              <a:t>Segments </a:t>
            </a:r>
            <a:r>
              <a:rPr lang="en-US" i="1" dirty="0"/>
              <a:t>s</a:t>
            </a:r>
            <a:r>
              <a:rPr lang="en-US" baseline="-25000" dirty="0"/>
              <a:t>2</a:t>
            </a:r>
            <a:r>
              <a:rPr lang="en-US" dirty="0"/>
              <a:t> and </a:t>
            </a:r>
            <a:r>
              <a:rPr lang="en-US" i="1" dirty="0"/>
              <a:t>s</a:t>
            </a:r>
            <a:r>
              <a:rPr lang="en-US" baseline="-25000" dirty="0"/>
              <a:t>1</a:t>
            </a:r>
            <a:r>
              <a:rPr lang="en-US" dirty="0"/>
              <a:t> (in the specified order) are </a:t>
            </a:r>
            <a:r>
              <a:rPr lang="en-US" dirty="0" err="1">
                <a:solidFill>
                  <a:srgbClr val="7030A0"/>
                </a:solidFill>
              </a:rPr>
              <a:t>mergeable</a:t>
            </a:r>
            <a:r>
              <a:rPr lang="en-US" dirty="0">
                <a:solidFill>
                  <a:srgbClr val="7030A0"/>
                </a:solidFill>
              </a:rPr>
              <a:t> </a:t>
            </a:r>
            <a:r>
              <a:rPr lang="en-US" dirty="0"/>
              <a:t>if</a:t>
            </a:r>
          </a:p>
          <a:p>
            <a:pPr lvl="1"/>
            <a:r>
              <a:rPr lang="en-US" dirty="0"/>
              <a:t>Both </a:t>
            </a:r>
            <a:r>
              <a:rPr lang="en-US" i="1" dirty="0"/>
              <a:t>s</a:t>
            </a:r>
            <a:r>
              <a:rPr lang="en-US" baseline="-25000" dirty="0"/>
              <a:t>2</a:t>
            </a:r>
            <a:r>
              <a:rPr lang="en-US" dirty="0"/>
              <a:t> and </a:t>
            </a:r>
            <a:r>
              <a:rPr lang="en-US" i="1" dirty="0"/>
              <a:t>s</a:t>
            </a:r>
            <a:r>
              <a:rPr lang="en-US" baseline="-25000" dirty="0"/>
              <a:t>1</a:t>
            </a:r>
            <a:r>
              <a:rPr lang="en-US" dirty="0"/>
              <a:t> are constants, or</a:t>
            </a:r>
          </a:p>
          <a:p>
            <a:pPr lvl="1"/>
            <a:r>
              <a:rPr lang="en-US" dirty="0"/>
              <a:t>Both </a:t>
            </a:r>
            <a:r>
              <a:rPr lang="en-US" i="1" dirty="0"/>
              <a:t>s</a:t>
            </a:r>
            <a:r>
              <a:rPr lang="en-US" baseline="-25000" dirty="0"/>
              <a:t>2</a:t>
            </a:r>
            <a:r>
              <a:rPr lang="en-US" dirty="0"/>
              <a:t> and </a:t>
            </a:r>
            <a:r>
              <a:rPr lang="en-US" i="1" dirty="0"/>
              <a:t>s</a:t>
            </a:r>
            <a:r>
              <a:rPr lang="en-US" baseline="-25000" dirty="0"/>
              <a:t>1</a:t>
            </a:r>
            <a:r>
              <a:rPr lang="en-US" dirty="0"/>
              <a:t> are bit-ranges, such that </a:t>
            </a:r>
            <a:r>
              <a:rPr lang="en-US" i="1" dirty="0"/>
              <a:t>s</a:t>
            </a:r>
            <a:r>
              <a:rPr lang="en-US" baseline="-25000" dirty="0"/>
              <a:t>2</a:t>
            </a:r>
            <a:r>
              <a:rPr lang="en-US" dirty="0"/>
              <a:t> = </a:t>
            </a:r>
            <a:r>
              <a:rPr lang="en-US" i="1" dirty="0"/>
              <a:t>v</a:t>
            </a:r>
            <a:r>
              <a:rPr lang="en-US" baseline="30000" dirty="0"/>
              <a:t>[</a:t>
            </a:r>
            <a:r>
              <a:rPr lang="en-US" i="1" baseline="30000" dirty="0"/>
              <a:t>k</a:t>
            </a:r>
            <a:r>
              <a:rPr lang="en-US" baseline="30000" dirty="0"/>
              <a:t>:</a:t>
            </a:r>
            <a:r>
              <a:rPr lang="en-US" i="1" baseline="30000" dirty="0"/>
              <a:t>j</a:t>
            </a:r>
            <a:r>
              <a:rPr lang="en-US" baseline="30000" dirty="0"/>
              <a:t>+1]</a:t>
            </a:r>
            <a:r>
              <a:rPr lang="en-US" dirty="0"/>
              <a:t> and </a:t>
            </a:r>
            <a:r>
              <a:rPr lang="en-US" i="1" dirty="0"/>
              <a:t>s</a:t>
            </a:r>
            <a:r>
              <a:rPr lang="en-US" baseline="-25000" dirty="0"/>
              <a:t>1</a:t>
            </a:r>
            <a:r>
              <a:rPr lang="en-US" dirty="0"/>
              <a:t> = </a:t>
            </a:r>
            <a:r>
              <a:rPr lang="en-US" i="1" dirty="0"/>
              <a:t>v</a:t>
            </a:r>
            <a:r>
              <a:rPr lang="en-US" baseline="30000" dirty="0"/>
              <a:t>[</a:t>
            </a:r>
            <a:r>
              <a:rPr lang="en-US" i="1" baseline="30000" dirty="0" err="1"/>
              <a:t>j</a:t>
            </a:r>
            <a:r>
              <a:rPr lang="en-US" baseline="30000" dirty="0" err="1"/>
              <a:t>:</a:t>
            </a:r>
            <a:r>
              <a:rPr lang="en-US" i="1" baseline="30000" dirty="0" err="1"/>
              <a:t>i</a:t>
            </a:r>
            <a:r>
              <a:rPr lang="en-US" baseline="30000" dirty="0" smtClean="0"/>
              <a:t>]</a:t>
            </a:r>
          </a:p>
          <a:p>
            <a:r>
              <a:rPr lang="en-US" dirty="0" smtClean="0">
                <a:solidFill>
                  <a:srgbClr val="7030A0"/>
                </a:solidFill>
              </a:rPr>
              <a:t>BPNF</a:t>
            </a:r>
            <a:r>
              <a:rPr lang="en-US" dirty="0" smtClean="0"/>
              <a:t>: a sequence of </a:t>
            </a:r>
            <a:r>
              <a:rPr lang="en-US" dirty="0" smtClean="0">
                <a:solidFill>
                  <a:srgbClr val="7030A0"/>
                </a:solidFill>
              </a:rPr>
              <a:t>non-</a:t>
            </a:r>
            <a:r>
              <a:rPr lang="en-US" dirty="0" err="1" smtClean="0">
                <a:solidFill>
                  <a:srgbClr val="7030A0"/>
                </a:solidFill>
              </a:rPr>
              <a:t>mergeable</a:t>
            </a:r>
            <a:r>
              <a:rPr lang="en-US" dirty="0" smtClean="0"/>
              <a:t> segments</a:t>
            </a:r>
          </a:p>
          <a:p>
            <a:endParaRPr lang="en-US" baseline="30000" dirty="0"/>
          </a:p>
        </p:txBody>
      </p:sp>
      <p:sp>
        <p:nvSpPr>
          <p:cNvPr id="19" name="TextBox 18"/>
          <p:cNvSpPr txBox="1"/>
          <p:nvPr/>
        </p:nvSpPr>
        <p:spPr>
          <a:xfrm>
            <a:off x="3657600" y="992690"/>
            <a:ext cx="5290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The new neighbor pair of segments was merged!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48" name="Straight Arrow Connector 47"/>
          <p:cNvCxnSpPr/>
          <p:nvPr/>
        </p:nvCxnSpPr>
        <p:spPr>
          <a:xfrm>
            <a:off x="6362700" y="1362022"/>
            <a:ext cx="451755" cy="39057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82047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45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10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45" presetClass="entr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8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8" presetID="10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1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2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5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8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1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4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7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0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3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5" fill="hold">
                      <p:stCondLst>
                        <p:cond delay="indefinite"/>
                      </p:stCondLst>
                      <p:childTnLst>
                        <p:par>
                          <p:cTn id="226" fill="hold">
                            <p:stCondLst>
                              <p:cond delay="0"/>
                            </p:stCondLst>
                            <p:childTnLst>
                              <p:par>
                                <p:cTn id="2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" grpId="0" animBg="1"/>
      <p:bldP spid="5" grpId="0" animBg="1"/>
      <p:bldP spid="6" grpId="0" animBg="1"/>
      <p:bldP spid="7" grpId="0" animBg="1"/>
      <p:bldP spid="8" grpId="0" animBg="1"/>
      <p:bldP spid="8" grpId="1" animBg="1"/>
      <p:bldP spid="9" grpId="0" animBg="1"/>
      <p:bldP spid="10" grpId="0" animBg="1"/>
      <p:bldP spid="10" grpId="1" animBg="1"/>
      <p:bldP spid="16" grpId="0" animBg="1"/>
      <p:bldP spid="16" grpId="1" animBg="1"/>
      <p:bldP spid="16" grpId="2" animBg="1"/>
      <p:bldP spid="16" grpId="3" animBg="1"/>
      <p:bldP spid="16" grpId="4" animBg="1"/>
      <p:bldP spid="16" grpId="5" animBg="1"/>
      <p:bldP spid="16" grpId="6" animBg="1"/>
      <p:bldP spid="16" grpId="7" animBg="1"/>
      <p:bldP spid="17" grpId="0" animBg="1"/>
      <p:bldP spid="38" grpId="0" animBg="1"/>
      <p:bldP spid="42" grpId="0" animBg="1"/>
      <p:bldP spid="42" grpId="1" animBg="1"/>
      <p:bldP spid="43" grpId="0"/>
      <p:bldP spid="43" grpId="1"/>
      <p:bldP spid="52" grpId="0" animBg="1"/>
      <p:bldP spid="52" grpId="1" animBg="1"/>
      <p:bldP spid="53" grpId="0" animBg="1"/>
      <p:bldP spid="53" grpId="1" animBg="1"/>
      <p:bldP spid="57" grpId="0" animBg="1"/>
      <p:bldP spid="61" grpId="0"/>
      <p:bldP spid="61" grpId="1"/>
      <p:bldP spid="65" grpId="0" animBg="1"/>
      <p:bldP spid="67" grpId="0"/>
      <p:bldP spid="68" grpId="0"/>
      <p:bldP spid="77" grpId="0" animBg="1"/>
      <p:bldP spid="77" grpId="1" animBg="1"/>
      <p:bldP spid="18" grpId="0" animBg="1"/>
      <p:bldP spid="94" grpId="0"/>
      <p:bldP spid="4" grpId="0" animBg="1"/>
      <p:bldP spid="4" grpId="1" animBg="1"/>
      <p:bldP spid="19" grpId="0"/>
      <p:bldP spid="19" grpId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Implementation Tips: Segment Threshold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Maintaining </a:t>
            </a:r>
            <a:r>
              <a:rPr lang="en-US" dirty="0"/>
              <a:t>too many </a:t>
            </a:r>
            <a:r>
              <a:rPr lang="en-US" dirty="0" smtClean="0"/>
              <a:t>segments might inflate </a:t>
            </a:r>
            <a:r>
              <a:rPr lang="en-US" dirty="0"/>
              <a:t>the memory and lead to a performance degradation </a:t>
            </a:r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Solution: impose </a:t>
            </a:r>
            <a:r>
              <a:rPr lang="en-US" dirty="0" smtClean="0"/>
              <a:t>a user-given threshold T on a number of segments in BPNF</a:t>
            </a:r>
          </a:p>
          <a:p>
            <a:endParaRPr lang="en-US" dirty="0"/>
          </a:p>
          <a:p>
            <a:r>
              <a:rPr lang="en-US" dirty="0" smtClean="0"/>
              <a:t>A variable with too many segments in BPNF is considered non-BP. </a:t>
            </a:r>
          </a:p>
          <a:p>
            <a:pPr lvl="1"/>
            <a:r>
              <a:rPr lang="en-US" dirty="0" smtClean="0"/>
              <a:t>New CNF variables are created to represent it in the SAT solver</a:t>
            </a: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0502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Implementation Tips</a:t>
            </a:r>
            <a:r>
              <a:rPr lang="en-US" dirty="0"/>
              <a:t>: Rewriting </a:t>
            </a:r>
            <a:r>
              <a:rPr lang="en-US" i="1" dirty="0" smtClean="0"/>
              <a:t>assert</a:t>
            </a:r>
            <a:r>
              <a:rPr lang="en-US" dirty="0" smtClean="0"/>
              <a:t>-based Definitions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Using </a:t>
            </a:r>
            <a:r>
              <a:rPr lang="en-US" i="1" dirty="0" smtClean="0"/>
              <a:t>assert</a:t>
            </a:r>
            <a:r>
              <a:rPr lang="en-US" dirty="0" smtClean="0"/>
              <a:t> to define new variables is incompatible with BPNF reasoning</a:t>
            </a:r>
          </a:p>
        </p:txBody>
      </p:sp>
    </p:spTree>
    <p:extLst>
      <p:ext uri="{BB962C8B-B14F-4D97-AF65-F5344CB8AC3E}">
        <p14:creationId xmlns:p14="http://schemas.microsoft.com/office/powerpoint/2010/main" val="2907021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Straight Arrow Connector 15"/>
          <p:cNvCxnSpPr/>
          <p:nvPr/>
        </p:nvCxnSpPr>
        <p:spPr>
          <a:xfrm flipV="1">
            <a:off x="3429000" y="3581401"/>
            <a:ext cx="0" cy="221630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3" name="Rectangle 42"/>
          <p:cNvSpPr/>
          <p:nvPr/>
        </p:nvSpPr>
        <p:spPr>
          <a:xfrm>
            <a:off x="76200" y="2133600"/>
            <a:ext cx="4724400" cy="4424395"/>
          </a:xfrm>
          <a:prstGeom prst="rect">
            <a:avLst/>
          </a:prstGeom>
          <a:solidFill>
            <a:schemeClr val="lt1">
              <a:alpha val="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/>
          <p:cNvSpPr/>
          <p:nvPr/>
        </p:nvSpPr>
        <p:spPr>
          <a:xfrm>
            <a:off x="4876800" y="1066800"/>
            <a:ext cx="4191000" cy="2039641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Rewriting </a:t>
            </a:r>
            <a:r>
              <a:rPr lang="en-US" i="1" dirty="0" smtClean="0"/>
              <a:t>assert</a:t>
            </a:r>
            <a:r>
              <a:rPr lang="en-US" dirty="0" smtClean="0"/>
              <a:t>-based Definitions: Problem Example</a:t>
            </a:r>
            <a:endParaRPr lang="en-US" dirty="0"/>
          </a:p>
        </p:txBody>
      </p:sp>
      <p:pic>
        <p:nvPicPr>
          <p:cNvPr id="5" name="Picture 20" descr="BMW M6 engin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53000" y="4098337"/>
            <a:ext cx="3948396" cy="2459658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6012798" y="4597372"/>
            <a:ext cx="1828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bg1"/>
                </a:solidFill>
              </a:rPr>
              <a:t>SMT Engine</a:t>
            </a:r>
            <a:endParaRPr lang="en-US" sz="3600" b="1" dirty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105400" y="2057400"/>
            <a:ext cx="3224024" cy="369332"/>
          </a:xfrm>
          <a:prstGeom prst="rect">
            <a:avLst/>
          </a:prstGeom>
          <a:solidFill>
            <a:srgbClr val="FFFF99"/>
          </a:solidFill>
        </p:spPr>
        <p:txBody>
          <a:bodyPr wrap="none">
            <a:spAutoFit/>
          </a:bodyPr>
          <a:lstStyle/>
          <a:p>
            <a:pPr marL="0" lvl="1"/>
            <a:r>
              <a:rPr lang="en-US" dirty="0"/>
              <a:t>(declare-fun u () ( </a:t>
            </a:r>
            <a:r>
              <a:rPr lang="en-US" dirty="0" err="1"/>
              <a:t>BitVec</a:t>
            </a:r>
            <a:r>
              <a:rPr lang="en-US" dirty="0"/>
              <a:t> 32))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953000" y="5797701"/>
            <a:ext cx="1676400" cy="46166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i="1" dirty="0" smtClean="0"/>
              <a:t>u = </a:t>
            </a:r>
            <a:r>
              <a:rPr lang="en-US" sz="2400" dirty="0" smtClean="0"/>
              <a:t>{</a:t>
            </a:r>
            <a:r>
              <a:rPr lang="en-US" sz="2400" i="1" dirty="0" smtClean="0"/>
              <a:t>u</a:t>
            </a:r>
            <a:r>
              <a:rPr lang="en-US" sz="2400" baseline="30000" dirty="0" smtClean="0"/>
              <a:t>[31-0]</a:t>
            </a:r>
            <a:r>
              <a:rPr lang="en-US" sz="2400" dirty="0" smtClean="0"/>
              <a:t>}</a:t>
            </a:r>
            <a:endParaRPr lang="en-US" sz="2400" dirty="0"/>
          </a:p>
        </p:txBody>
      </p:sp>
      <p:sp>
        <p:nvSpPr>
          <p:cNvPr id="8" name="Rectangle 7"/>
          <p:cNvSpPr/>
          <p:nvPr/>
        </p:nvSpPr>
        <p:spPr>
          <a:xfrm>
            <a:off x="5129331" y="2025134"/>
            <a:ext cx="3211200" cy="369332"/>
          </a:xfrm>
          <a:prstGeom prst="rect">
            <a:avLst/>
          </a:prstGeom>
          <a:solidFill>
            <a:srgbClr val="FFFF99"/>
          </a:solidFill>
        </p:spPr>
        <p:txBody>
          <a:bodyPr wrap="none">
            <a:spAutoFit/>
          </a:bodyPr>
          <a:lstStyle/>
          <a:p>
            <a:pPr marL="0" lvl="1"/>
            <a:r>
              <a:rPr lang="en-US" dirty="0"/>
              <a:t>(declare-fun </a:t>
            </a:r>
            <a:r>
              <a:rPr lang="en-US" dirty="0" smtClean="0"/>
              <a:t>v </a:t>
            </a:r>
            <a:r>
              <a:rPr lang="en-US" dirty="0"/>
              <a:t>() ( </a:t>
            </a:r>
            <a:r>
              <a:rPr lang="en-US" dirty="0" err="1"/>
              <a:t>BitVec</a:t>
            </a:r>
            <a:r>
              <a:rPr lang="en-US" dirty="0"/>
              <a:t> </a:t>
            </a:r>
            <a:r>
              <a:rPr lang="en-US" dirty="0" smtClean="0"/>
              <a:t>64)) 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953000" y="5797701"/>
            <a:ext cx="1676400" cy="46166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i="1" dirty="0" smtClean="0"/>
              <a:t>v = </a:t>
            </a:r>
            <a:r>
              <a:rPr lang="en-US" sz="2400" dirty="0" smtClean="0"/>
              <a:t>{</a:t>
            </a:r>
            <a:r>
              <a:rPr lang="en-US" sz="2400" i="1" dirty="0" smtClean="0"/>
              <a:t>v</a:t>
            </a:r>
            <a:r>
              <a:rPr lang="en-US" sz="2400" baseline="30000" dirty="0" smtClean="0"/>
              <a:t>[63-0]</a:t>
            </a:r>
            <a:r>
              <a:rPr lang="en-US" sz="2400" dirty="0" smtClean="0"/>
              <a:t>}</a:t>
            </a:r>
            <a:endParaRPr lang="en-US" sz="2400" dirty="0"/>
          </a:p>
        </p:txBody>
      </p:sp>
      <p:sp>
        <p:nvSpPr>
          <p:cNvPr id="10" name="Rectangle 9"/>
          <p:cNvSpPr/>
          <p:nvPr/>
        </p:nvSpPr>
        <p:spPr>
          <a:xfrm>
            <a:off x="5105400" y="2045917"/>
            <a:ext cx="3224024" cy="369332"/>
          </a:xfrm>
          <a:prstGeom prst="rect">
            <a:avLst/>
          </a:prstGeom>
          <a:solidFill>
            <a:srgbClr val="FFFF99"/>
          </a:solidFill>
        </p:spPr>
        <p:txBody>
          <a:bodyPr wrap="none">
            <a:spAutoFit/>
          </a:bodyPr>
          <a:lstStyle/>
          <a:p>
            <a:pPr lvl="1"/>
            <a:r>
              <a:rPr lang="en-US" dirty="0"/>
              <a:t>(assert (= v (repeat u 2))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953000" y="5797702"/>
            <a:ext cx="4038600" cy="46166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i="1" dirty="0" smtClean="0"/>
              <a:t>t = repeat(u,2)=</a:t>
            </a:r>
            <a:r>
              <a:rPr lang="en-US" sz="2400" dirty="0" smtClean="0"/>
              <a:t>{u</a:t>
            </a:r>
            <a:r>
              <a:rPr lang="en-US" sz="2400" baseline="30000" dirty="0" smtClean="0"/>
              <a:t>[31-0]</a:t>
            </a:r>
            <a:r>
              <a:rPr lang="en-US" sz="2400" i="1" dirty="0" smtClean="0"/>
              <a:t>,</a:t>
            </a:r>
            <a:r>
              <a:rPr lang="en-US" sz="2400" dirty="0" smtClean="0"/>
              <a:t>u</a:t>
            </a:r>
            <a:r>
              <a:rPr lang="en-US" sz="2400" baseline="30000" dirty="0" smtClean="0"/>
              <a:t>[31-0</a:t>
            </a:r>
            <a:r>
              <a:rPr lang="en-US" sz="2400" baseline="30000" dirty="0"/>
              <a:t>]</a:t>
            </a:r>
            <a:r>
              <a:rPr lang="en-US" sz="2400" dirty="0" smtClean="0"/>
              <a:t>}</a:t>
            </a:r>
            <a:endParaRPr lang="en-US" sz="2400" dirty="0"/>
          </a:p>
        </p:txBody>
      </p:sp>
      <p:cxnSp>
        <p:nvCxnSpPr>
          <p:cNvPr id="13" name="Straight Arrow Connector 12"/>
          <p:cNvCxnSpPr/>
          <p:nvPr/>
        </p:nvCxnSpPr>
        <p:spPr>
          <a:xfrm flipV="1">
            <a:off x="1066800" y="4724399"/>
            <a:ext cx="0" cy="107330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4953000" y="5797702"/>
            <a:ext cx="2971800" cy="46166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i="1" dirty="0"/>
              <a:t>z</a:t>
            </a:r>
            <a:r>
              <a:rPr lang="en-US" sz="2400" i="1" dirty="0" smtClean="0"/>
              <a:t> = (v=t)=</a:t>
            </a:r>
            <a:r>
              <a:rPr lang="en-US" sz="2400" dirty="0" smtClean="0"/>
              <a:t>{z</a:t>
            </a:r>
            <a:r>
              <a:rPr lang="en-US" sz="2400" baseline="30000" dirty="0" smtClean="0"/>
              <a:t>[0-0]</a:t>
            </a:r>
            <a:r>
              <a:rPr lang="en-US" sz="2400" dirty="0" smtClean="0"/>
              <a:t>}</a:t>
            </a:r>
            <a:endParaRPr lang="en-US" sz="2400" dirty="0"/>
          </a:p>
        </p:txBody>
      </p:sp>
      <p:cxnSp>
        <p:nvCxnSpPr>
          <p:cNvPr id="18" name="Straight Arrow Connector 17"/>
          <p:cNvCxnSpPr/>
          <p:nvPr/>
        </p:nvCxnSpPr>
        <p:spPr>
          <a:xfrm flipV="1">
            <a:off x="1600200" y="3581401"/>
            <a:ext cx="0" cy="60959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25" name="Group 24"/>
          <p:cNvGrpSpPr/>
          <p:nvPr/>
        </p:nvGrpSpPr>
        <p:grpSpPr>
          <a:xfrm>
            <a:off x="5376885" y="5328166"/>
            <a:ext cx="1100115" cy="632545"/>
            <a:chOff x="3140529" y="3821472"/>
            <a:chExt cx="1124868" cy="632545"/>
          </a:xfrm>
        </p:grpSpPr>
        <p:sp>
          <p:nvSpPr>
            <p:cNvPr id="26" name="TextBox 25"/>
            <p:cNvSpPr txBox="1"/>
            <p:nvPr/>
          </p:nvSpPr>
          <p:spPr>
            <a:xfrm>
              <a:off x="3884397" y="3953078"/>
              <a:ext cx="381000" cy="36933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dirty="0" smtClean="0"/>
                <a:t>0</a:t>
              </a:r>
              <a:endParaRPr lang="en-US" baseline="-25000" dirty="0"/>
            </a:p>
          </p:txBody>
        </p:sp>
        <p:sp>
          <p:nvSpPr>
            <p:cNvPr id="27" name="Equal 26"/>
            <p:cNvSpPr/>
            <p:nvPr/>
          </p:nvSpPr>
          <p:spPr>
            <a:xfrm>
              <a:off x="3140529" y="3821472"/>
              <a:ext cx="743868" cy="632545"/>
            </a:xfrm>
            <a:prstGeom prst="mathEqual">
              <a:avLst>
                <a:gd name="adj1" fmla="val 23520"/>
                <a:gd name="adj2" fmla="val 15202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38" name="TextBox 37"/>
          <p:cNvSpPr txBox="1"/>
          <p:nvPr/>
        </p:nvSpPr>
        <p:spPr>
          <a:xfrm>
            <a:off x="4921358" y="1538909"/>
            <a:ext cx="4070242" cy="46166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i="1" dirty="0" smtClean="0"/>
              <a:t>v = repeat(u,2)=</a:t>
            </a:r>
            <a:r>
              <a:rPr lang="en-US" sz="2400" dirty="0" smtClean="0"/>
              <a:t>{</a:t>
            </a:r>
            <a:r>
              <a:rPr lang="en-US" sz="2400" i="1" dirty="0"/>
              <a:t>u</a:t>
            </a:r>
            <a:r>
              <a:rPr lang="en-US" sz="2400" baseline="30000" dirty="0"/>
              <a:t>[31-0]</a:t>
            </a:r>
            <a:r>
              <a:rPr lang="en-US" sz="2400" dirty="0" smtClean="0"/>
              <a:t>,</a:t>
            </a:r>
            <a:r>
              <a:rPr lang="en-US" sz="2400" i="1" dirty="0" smtClean="0"/>
              <a:t>u</a:t>
            </a:r>
            <a:r>
              <a:rPr lang="en-US" sz="2400" baseline="30000" dirty="0" smtClean="0"/>
              <a:t>[31-0]</a:t>
            </a:r>
            <a:r>
              <a:rPr lang="en-US" sz="2400" dirty="0" smtClean="0"/>
              <a:t>}</a:t>
            </a:r>
            <a:endParaRPr lang="en-US" sz="2400" dirty="0"/>
          </a:p>
        </p:txBody>
      </p:sp>
      <p:sp>
        <p:nvSpPr>
          <p:cNvPr id="39" name="TextBox 38"/>
          <p:cNvSpPr txBox="1"/>
          <p:nvPr/>
        </p:nvSpPr>
        <p:spPr>
          <a:xfrm>
            <a:off x="4968114" y="2514600"/>
            <a:ext cx="1676400" cy="46166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i="1" dirty="0" smtClean="0"/>
              <a:t>u = </a:t>
            </a:r>
            <a:r>
              <a:rPr lang="en-US" sz="2400" dirty="0" smtClean="0"/>
              <a:t>{</a:t>
            </a:r>
            <a:r>
              <a:rPr lang="en-US" sz="2400" i="1" dirty="0" smtClean="0"/>
              <a:t>u</a:t>
            </a:r>
            <a:r>
              <a:rPr lang="en-US" sz="2400" baseline="30000" dirty="0" smtClean="0"/>
              <a:t>[31-0]</a:t>
            </a:r>
            <a:r>
              <a:rPr lang="en-US" sz="2400" dirty="0" smtClean="0"/>
              <a:t>}</a:t>
            </a:r>
            <a:endParaRPr lang="en-US" sz="2400" dirty="0"/>
          </a:p>
        </p:txBody>
      </p:sp>
      <p:cxnSp>
        <p:nvCxnSpPr>
          <p:cNvPr id="40" name="Straight Arrow Connector 39"/>
          <p:cNvCxnSpPr>
            <a:stCxn id="39" idx="0"/>
          </p:cNvCxnSpPr>
          <p:nvPr/>
        </p:nvCxnSpPr>
        <p:spPr>
          <a:xfrm flipH="1" flipV="1">
            <a:off x="5791200" y="2000575"/>
            <a:ext cx="15114" cy="51402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4098" name="Picture 2" descr="C:\Users\nadela\AppData\Local\Microsoft\Windows\Temporary Internet Files\Content.IE5\55N1VZN4\MC900433818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471" y="2207988"/>
            <a:ext cx="898453" cy="8984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C:\Users\nadela\AppData\Local\Microsoft\Windows\Temporary Internet Files\Content.IE5\07S525TZ\MC900055276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2086620"/>
            <a:ext cx="972268" cy="9558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514260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-6.01573E-7 L 0.00711 0.27302 " pathEditMode="relative" rAng="0" ptsTypes="AA">
                                      <p:cBhvr>
                                        <p:cTn id="1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47" y="1365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1.54095E-6 L -0.51666 -0.00116 " pathEditMode="relative" rAng="0" ptsTypes="AA">
                                      <p:cBhvr>
                                        <p:cTn id="2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833" y="-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-3.1143E-6 L 0.00452 0.23323 " pathEditMode="relative" rAng="0" ptsTypes="AA">
                                      <p:cBhvr>
                                        <p:cTn id="3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6" y="1166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1.54095E-6 L -0.28334 -0.00116 " pathEditMode="relative" rAng="0" ptsTypes="AA">
                                      <p:cBhvr>
                                        <p:cTn id="41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167" y="-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-6.01573E-7 L 0.00382 0.18417 " pathEditMode="relative" rAng="0" ptsTypes="AA">
                                      <p:cBhvr>
                                        <p:cTn id="4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1" y="920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1.54095E-6 L -0.53334 -0.23438 " pathEditMode="relative" rAng="0" ptsTypes="AA">
                                      <p:cBhvr>
                                        <p:cTn id="57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667" y="-117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2000"/>
                            </p:stCondLst>
                            <p:childTnLst>
                              <p:par>
                                <p:cTn id="5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1.54095E-6 L -0.47084 -0.38987 " pathEditMode="relative" rAng="0" ptsTypes="AA">
                                      <p:cBhvr>
                                        <p:cTn id="68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542" y="-1950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2000"/>
                            </p:stCondLst>
                            <p:childTnLst>
                              <p:par>
                                <p:cTn id="7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2000"/>
                            </p:stCondLst>
                            <p:childTnLst>
                              <p:par>
                                <p:cTn id="7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4.13697E-6 L -0.18976 -0.33388 " pathEditMode="relative" rAng="0" ptsTypes="AA">
                                      <p:cBhvr>
                                        <p:cTn id="82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497" y="-1670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 animBg="1"/>
      <p:bldP spid="44" grpId="0" animBg="1"/>
      <p:bldP spid="6" grpId="0"/>
      <p:bldP spid="4" grpId="0" animBg="1"/>
      <p:bldP spid="4" grpId="1" animBg="1"/>
      <p:bldP spid="7" grpId="0" animBg="1"/>
      <p:bldP spid="7" grpId="1" animBg="1"/>
      <p:bldP spid="8" grpId="0" animBg="1"/>
      <p:bldP spid="8" grpId="1" animBg="1"/>
      <p:bldP spid="9" grpId="0" animBg="1"/>
      <p:bldP spid="9" grpId="1" animBg="1"/>
      <p:bldP spid="10" grpId="0" animBg="1"/>
      <p:bldP spid="10" grpId="1" animBg="1"/>
      <p:bldP spid="11" grpId="0" animBg="1"/>
      <p:bldP spid="11" grpId="1" animBg="1"/>
      <p:bldP spid="15" grpId="0" animBg="1"/>
      <p:bldP spid="15" grpId="1" animBg="1"/>
      <p:bldP spid="38" grpId="0" animBg="1"/>
      <p:bldP spid="39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Implementation Tips</a:t>
            </a:r>
            <a:r>
              <a:rPr lang="en-US" dirty="0"/>
              <a:t>: Rewriting </a:t>
            </a:r>
            <a:r>
              <a:rPr lang="en-US" i="1" dirty="0" smtClean="0"/>
              <a:t>Assert</a:t>
            </a:r>
            <a:r>
              <a:rPr lang="en-US" dirty="0" smtClean="0"/>
              <a:t>-based Definitions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Using </a:t>
            </a:r>
            <a:r>
              <a:rPr lang="en-US" i="1" dirty="0" smtClean="0"/>
              <a:t>assert</a:t>
            </a:r>
            <a:r>
              <a:rPr lang="en-US" dirty="0" smtClean="0"/>
              <a:t> to define new variables is incomparable with BPNF reasoning</a:t>
            </a:r>
          </a:p>
          <a:p>
            <a:endParaRPr lang="en-US" dirty="0" smtClean="0"/>
          </a:p>
          <a:p>
            <a:r>
              <a:rPr lang="en-US" dirty="0" smtClean="0"/>
              <a:t>Solution: rewrite </a:t>
            </a:r>
            <a:r>
              <a:rPr lang="en-US" i="1" dirty="0" smtClean="0"/>
              <a:t>assert</a:t>
            </a:r>
            <a:r>
              <a:rPr lang="en-US" dirty="0" smtClean="0"/>
              <a:t>-based definitions into </a:t>
            </a:r>
            <a:r>
              <a:rPr lang="en-US" i="1" dirty="0" smtClean="0"/>
              <a:t>define-fun</a:t>
            </a:r>
            <a:r>
              <a:rPr lang="en-US" dirty="0" smtClean="0"/>
              <a:t>-based definitions (using look-ahead):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Our example: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381001" y="3877074"/>
            <a:ext cx="3581399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74320" lvl="1" indent="0">
              <a:buNone/>
            </a:pPr>
            <a:r>
              <a:rPr lang="en-US" i="1" dirty="0"/>
              <a:t>(declare-fun </a:t>
            </a:r>
            <a:r>
              <a:rPr lang="en-US" i="1" dirty="0" smtClean="0"/>
              <a:t>u </a:t>
            </a:r>
            <a:r>
              <a:rPr lang="en-US" i="1" dirty="0"/>
              <a:t>() </a:t>
            </a:r>
            <a:r>
              <a:rPr lang="en-US" i="1" dirty="0" smtClean="0"/>
              <a:t>Type) </a:t>
            </a:r>
            <a:endParaRPr lang="en-US" i="1" dirty="0" smtClean="0"/>
          </a:p>
          <a:p>
            <a:pPr marL="274320" lvl="1"/>
            <a:r>
              <a:rPr lang="en-US" i="1" dirty="0"/>
              <a:t>(declare-fun </a:t>
            </a:r>
            <a:r>
              <a:rPr lang="en-US" i="1" dirty="0" smtClean="0"/>
              <a:t>v </a:t>
            </a:r>
            <a:r>
              <a:rPr lang="en-US" i="1" dirty="0"/>
              <a:t>() Type) </a:t>
            </a:r>
            <a:endParaRPr lang="en-US" i="1" dirty="0"/>
          </a:p>
          <a:p>
            <a:pPr marL="274320" lvl="1" indent="0">
              <a:buNone/>
            </a:pPr>
            <a:r>
              <a:rPr lang="en-US" i="1" dirty="0"/>
              <a:t>(assert (= (v (f </a:t>
            </a:r>
            <a:r>
              <a:rPr lang="en-US" i="1" dirty="0" smtClean="0"/>
              <a:t>u)))) </a:t>
            </a:r>
            <a:endParaRPr lang="en-US" i="1" dirty="0"/>
          </a:p>
        </p:txBody>
      </p:sp>
      <p:sp>
        <p:nvSpPr>
          <p:cNvPr id="9" name="TextBox 8"/>
          <p:cNvSpPr txBox="1"/>
          <p:nvPr/>
        </p:nvSpPr>
        <p:spPr>
          <a:xfrm>
            <a:off x="5181601" y="4015573"/>
            <a:ext cx="3581399" cy="646331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marL="274320" lvl="1" indent="0">
              <a:buNone/>
            </a:pPr>
            <a:r>
              <a:rPr lang="en-US" i="1" dirty="0"/>
              <a:t>(declare-fun </a:t>
            </a:r>
            <a:r>
              <a:rPr lang="en-US" i="1" dirty="0" smtClean="0"/>
              <a:t>u </a:t>
            </a:r>
            <a:r>
              <a:rPr lang="en-US" i="1" dirty="0"/>
              <a:t>() Type</a:t>
            </a:r>
            <a:r>
              <a:rPr lang="en-US" i="1" dirty="0" smtClean="0"/>
              <a:t>) </a:t>
            </a:r>
            <a:endParaRPr lang="en-US" i="1" dirty="0"/>
          </a:p>
          <a:p>
            <a:pPr marL="274320" lvl="1" indent="0">
              <a:buNone/>
            </a:pPr>
            <a:r>
              <a:rPr lang="en-US" i="1" dirty="0" smtClean="0"/>
              <a:t>(define-fun v </a:t>
            </a:r>
            <a:r>
              <a:rPr lang="en-US" i="1" dirty="0"/>
              <a:t>(f </a:t>
            </a:r>
            <a:r>
              <a:rPr lang="en-US" i="1" dirty="0" smtClean="0"/>
              <a:t>u))</a:t>
            </a:r>
            <a:endParaRPr lang="en-US" i="1" dirty="0"/>
          </a:p>
        </p:txBody>
      </p:sp>
      <p:pic>
        <p:nvPicPr>
          <p:cNvPr id="5122" name="Picture 2" descr="C:\Users\nadela\AppData\Local\Microsoft\Windows\Temporary Internet Files\Content.IE5\55N1VZN4\MC900432618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1" y="3890779"/>
            <a:ext cx="895920" cy="8959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349470" y="5569130"/>
            <a:ext cx="3581399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74320" lvl="1" indent="0">
              <a:buNone/>
            </a:pPr>
            <a:r>
              <a:rPr lang="en-US" i="1" dirty="0"/>
              <a:t>(declare-fun </a:t>
            </a:r>
            <a:r>
              <a:rPr lang="en-US" i="1" dirty="0" smtClean="0"/>
              <a:t>u </a:t>
            </a:r>
            <a:r>
              <a:rPr lang="en-US" i="1" dirty="0"/>
              <a:t>() ( </a:t>
            </a:r>
            <a:r>
              <a:rPr lang="en-US" i="1" dirty="0" err="1"/>
              <a:t>BitVec</a:t>
            </a:r>
            <a:r>
              <a:rPr lang="en-US" i="1" dirty="0"/>
              <a:t> 32)) </a:t>
            </a:r>
            <a:endParaRPr lang="en-US" i="1" dirty="0" smtClean="0"/>
          </a:p>
          <a:p>
            <a:pPr marL="274320" lvl="1"/>
            <a:r>
              <a:rPr lang="en-US" i="1" dirty="0"/>
              <a:t>(declare-fun </a:t>
            </a:r>
            <a:r>
              <a:rPr lang="en-US" i="1" dirty="0" smtClean="0"/>
              <a:t>v </a:t>
            </a:r>
            <a:r>
              <a:rPr lang="en-US" i="1" dirty="0"/>
              <a:t>() ( </a:t>
            </a:r>
            <a:r>
              <a:rPr lang="en-US" i="1" dirty="0" err="1"/>
              <a:t>BitVec</a:t>
            </a:r>
            <a:r>
              <a:rPr lang="en-US" i="1" dirty="0"/>
              <a:t> </a:t>
            </a:r>
            <a:r>
              <a:rPr lang="en-US" i="1" dirty="0" smtClean="0"/>
              <a:t>64)) </a:t>
            </a:r>
            <a:endParaRPr lang="en-US" i="1" dirty="0"/>
          </a:p>
          <a:p>
            <a:pPr marL="274320" lvl="1" indent="0">
              <a:buNone/>
            </a:pPr>
            <a:r>
              <a:rPr lang="en-US" i="1" dirty="0"/>
              <a:t>(assert (= (v </a:t>
            </a:r>
            <a:r>
              <a:rPr lang="en-US" i="1" dirty="0" smtClean="0"/>
              <a:t>(repeat u 2)))) </a:t>
            </a:r>
            <a:endParaRPr lang="en-US" i="1" dirty="0"/>
          </a:p>
        </p:txBody>
      </p:sp>
      <p:sp>
        <p:nvSpPr>
          <p:cNvPr id="13" name="TextBox 12"/>
          <p:cNvSpPr txBox="1"/>
          <p:nvPr/>
        </p:nvSpPr>
        <p:spPr>
          <a:xfrm>
            <a:off x="5150070" y="5571730"/>
            <a:ext cx="3581399" cy="646331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marL="274320" lvl="1" indent="0">
              <a:buNone/>
            </a:pPr>
            <a:r>
              <a:rPr lang="en-US" i="1" dirty="0"/>
              <a:t>(declare-fun </a:t>
            </a:r>
            <a:r>
              <a:rPr lang="en-US" i="1" dirty="0" smtClean="0"/>
              <a:t>u </a:t>
            </a:r>
            <a:r>
              <a:rPr lang="en-US" i="1" dirty="0"/>
              <a:t>() ( </a:t>
            </a:r>
            <a:r>
              <a:rPr lang="en-US" i="1" dirty="0" err="1"/>
              <a:t>BitVec</a:t>
            </a:r>
            <a:r>
              <a:rPr lang="en-US" i="1" dirty="0"/>
              <a:t> 32)) </a:t>
            </a:r>
          </a:p>
          <a:p>
            <a:pPr marL="274320" lvl="1" indent="0">
              <a:buNone/>
            </a:pPr>
            <a:r>
              <a:rPr lang="en-US" i="1" dirty="0" smtClean="0"/>
              <a:t>(define-fun v (repeat u 2))</a:t>
            </a:r>
            <a:endParaRPr lang="en-US" i="1" dirty="0"/>
          </a:p>
        </p:txBody>
      </p:sp>
      <p:pic>
        <p:nvPicPr>
          <p:cNvPr id="14" name="Picture 2" descr="C:\Users\nadela\AppData\Local\Microsoft\Windows\Temporary Internet Files\Content.IE5\55N1VZN4\MC900432618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3270" y="5444335"/>
            <a:ext cx="895920" cy="8959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40372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Implementation Tips: Apply Constant Propagation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Constant propagation is a commonly applied preprocessing technique</a:t>
            </a:r>
          </a:p>
          <a:p>
            <a:endParaRPr lang="en-US" dirty="0" smtClean="0"/>
          </a:p>
          <a:p>
            <a:r>
              <a:rPr lang="en-US" dirty="0" smtClean="0"/>
              <a:t>Essential in our setting in order not to miss shifts by constants</a:t>
            </a:r>
          </a:p>
          <a:p>
            <a:endParaRPr lang="en-US" dirty="0"/>
          </a:p>
          <a:p>
            <a:r>
              <a:rPr lang="en-US" dirty="0" smtClean="0"/>
              <a:t>Example:</a:t>
            </a:r>
          </a:p>
          <a:p>
            <a:pPr marL="274320" lvl="1" indent="0">
              <a:buNone/>
            </a:pP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76199" y="4495800"/>
            <a:ext cx="4465771" cy="116955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74320" lvl="1" indent="0">
              <a:buNone/>
            </a:pPr>
            <a:r>
              <a:rPr lang="en-US" i="1" dirty="0"/>
              <a:t>(declare-fun </a:t>
            </a:r>
            <a:r>
              <a:rPr lang="en-US" i="1" dirty="0" smtClean="0"/>
              <a:t>u </a:t>
            </a:r>
            <a:r>
              <a:rPr lang="en-US" i="1" dirty="0"/>
              <a:t>() ( </a:t>
            </a:r>
            <a:r>
              <a:rPr lang="en-US" i="1" dirty="0" err="1"/>
              <a:t>BitVec</a:t>
            </a:r>
            <a:r>
              <a:rPr lang="en-US" i="1" dirty="0"/>
              <a:t> 32)) </a:t>
            </a:r>
            <a:endParaRPr lang="en-US" i="1" dirty="0" smtClean="0"/>
          </a:p>
          <a:p>
            <a:pPr marL="274320" lvl="1" indent="0">
              <a:buNone/>
            </a:pPr>
            <a:r>
              <a:rPr lang="en-US" i="1" dirty="0"/>
              <a:t>(</a:t>
            </a:r>
            <a:r>
              <a:rPr lang="en-US" i="1" dirty="0" smtClean="0"/>
              <a:t>define-fun x </a:t>
            </a:r>
            <a:r>
              <a:rPr lang="en-US" i="1" dirty="0"/>
              <a:t>() ( </a:t>
            </a:r>
            <a:r>
              <a:rPr lang="en-US" i="1" dirty="0" err="1"/>
              <a:t>BitVec</a:t>
            </a:r>
            <a:r>
              <a:rPr lang="en-US" i="1" dirty="0"/>
              <a:t> 32</a:t>
            </a:r>
            <a:r>
              <a:rPr lang="en-US" i="1" dirty="0" smtClean="0"/>
              <a:t>))</a:t>
            </a:r>
          </a:p>
          <a:p>
            <a:pPr marL="274320" lvl="1" indent="0">
              <a:buNone/>
            </a:pPr>
            <a:r>
              <a:rPr lang="en-US" sz="1600" i="1" dirty="0"/>
              <a:t>(assert (= x </a:t>
            </a:r>
            <a:r>
              <a:rPr lang="en-US" sz="1600" i="1" dirty="0" smtClean="0"/>
              <a:t>(</a:t>
            </a:r>
            <a:r>
              <a:rPr lang="en-US" sz="1600" i="1" dirty="0" err="1" smtClean="0"/>
              <a:t>bvadd</a:t>
            </a:r>
            <a:r>
              <a:rPr lang="en-US" sz="1600" i="1" dirty="0" smtClean="0"/>
              <a:t> (_ bv3 </a:t>
            </a:r>
            <a:r>
              <a:rPr lang="en-US" sz="1600" i="1" dirty="0" smtClean="0"/>
              <a:t>32</a:t>
            </a:r>
            <a:r>
              <a:rPr lang="en-US" sz="1600" i="1" dirty="0"/>
              <a:t>) (_ </a:t>
            </a:r>
            <a:r>
              <a:rPr lang="en-US" sz="1600" i="1" dirty="0" smtClean="0"/>
              <a:t>bv2 </a:t>
            </a:r>
            <a:r>
              <a:rPr lang="en-US" sz="1600" i="1" dirty="0"/>
              <a:t>32</a:t>
            </a:r>
            <a:r>
              <a:rPr lang="en-US" sz="1600" i="1" dirty="0" smtClean="0"/>
              <a:t>))))</a:t>
            </a:r>
            <a:endParaRPr lang="en-US" sz="1600" i="1" dirty="0" smtClean="0"/>
          </a:p>
          <a:p>
            <a:pPr marL="274320" lvl="1" indent="0">
              <a:buNone/>
            </a:pPr>
            <a:r>
              <a:rPr lang="en-US" i="1" dirty="0" smtClean="0"/>
              <a:t>(define-fun v (</a:t>
            </a:r>
            <a:r>
              <a:rPr lang="en-US" i="1" dirty="0" err="1" smtClean="0"/>
              <a:t>bvshl</a:t>
            </a:r>
            <a:r>
              <a:rPr lang="en-US" i="1" dirty="0" smtClean="0"/>
              <a:t> u x)) </a:t>
            </a:r>
            <a:endParaRPr lang="en-US" i="1" dirty="0"/>
          </a:p>
        </p:txBody>
      </p:sp>
      <p:pic>
        <p:nvPicPr>
          <p:cNvPr id="11" name="Picture 2" descr="C:\Users\nadela\AppData\Local\Microsoft\Windows\Temporary Internet Files\Content.IE5\55N1VZN4\MC900432618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1971" y="4648004"/>
            <a:ext cx="693596" cy="8959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5235567" y="4772798"/>
            <a:ext cx="3875776" cy="646331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marL="274320" lvl="1" indent="0">
              <a:buNone/>
            </a:pPr>
            <a:r>
              <a:rPr lang="en-US" i="1" dirty="0"/>
              <a:t>(declare-fun </a:t>
            </a:r>
            <a:r>
              <a:rPr lang="en-US" i="1" dirty="0" smtClean="0"/>
              <a:t>u </a:t>
            </a:r>
            <a:r>
              <a:rPr lang="en-US" i="1" dirty="0"/>
              <a:t>() ( </a:t>
            </a:r>
            <a:r>
              <a:rPr lang="en-US" i="1" dirty="0" err="1"/>
              <a:t>BitVec</a:t>
            </a:r>
            <a:r>
              <a:rPr lang="en-US" i="1" dirty="0"/>
              <a:t> 32</a:t>
            </a:r>
            <a:r>
              <a:rPr lang="en-US" i="1" dirty="0" smtClean="0"/>
              <a:t>)) </a:t>
            </a:r>
            <a:endParaRPr lang="en-US" i="1" dirty="0" smtClean="0"/>
          </a:p>
          <a:p>
            <a:pPr marL="274320" lvl="1" indent="0">
              <a:buNone/>
            </a:pPr>
            <a:r>
              <a:rPr lang="en-US" i="1" dirty="0" smtClean="0"/>
              <a:t>(define-fun v (</a:t>
            </a:r>
            <a:r>
              <a:rPr lang="en-US" i="1" dirty="0" err="1" smtClean="0"/>
              <a:t>bvshl</a:t>
            </a:r>
            <a:r>
              <a:rPr lang="en-US" i="1" dirty="0" smtClean="0"/>
              <a:t> u </a:t>
            </a:r>
            <a:r>
              <a:rPr lang="en-US" i="1" dirty="0"/>
              <a:t>(_ bv5 32)</a:t>
            </a:r>
            <a:r>
              <a:rPr lang="en-US" i="1" dirty="0" smtClean="0"/>
              <a:t>)) 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907021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Experimental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We implemented BPNF reasoning on top of a new Intel’s eager SMT solver </a:t>
            </a:r>
            <a:r>
              <a:rPr lang="en-US" dirty="0" smtClean="0">
                <a:solidFill>
                  <a:srgbClr val="7030A0"/>
                </a:solidFill>
              </a:rPr>
              <a:t>Hazel</a:t>
            </a:r>
          </a:p>
          <a:p>
            <a:endParaRPr lang="en-US" dirty="0" smtClean="0">
              <a:solidFill>
                <a:srgbClr val="7030A0"/>
              </a:solidFill>
            </a:endParaRPr>
          </a:p>
          <a:p>
            <a:r>
              <a:rPr lang="en-US" dirty="0" smtClean="0"/>
              <a:t>Main experiment: show the </a:t>
            </a:r>
            <a:r>
              <a:rPr lang="en-US" dirty="0" smtClean="0">
                <a:solidFill>
                  <a:srgbClr val="7030A0"/>
                </a:solidFill>
              </a:rPr>
              <a:t>impact of BPNF reasoning</a:t>
            </a:r>
            <a:r>
              <a:rPr lang="en-US" dirty="0" smtClean="0"/>
              <a:t> on Hazel performance</a:t>
            </a:r>
          </a:p>
          <a:p>
            <a:pPr lvl="1"/>
            <a:r>
              <a:rPr lang="en-US" dirty="0" smtClean="0"/>
              <a:t>We used 37 SMT-LIB families having at least 5% BP operations</a:t>
            </a:r>
          </a:p>
          <a:p>
            <a:pPr lvl="2"/>
            <a:r>
              <a:rPr lang="en-US" dirty="0" smtClean="0"/>
              <a:t>Families solved in less than 1 sec. and most of the (huge) sage sub-families were dismissed</a:t>
            </a:r>
          </a:p>
          <a:p>
            <a:pPr lvl="1"/>
            <a:r>
              <a:rPr lang="en-US" dirty="0" smtClean="0"/>
              <a:t>We used different values for the segments </a:t>
            </a:r>
            <a:r>
              <a:rPr lang="en-US" dirty="0"/>
              <a:t>threshold</a:t>
            </a:r>
            <a:r>
              <a:rPr lang="en-US" dirty="0" smtClean="0"/>
              <a:t> in BPNF</a:t>
            </a:r>
          </a:p>
          <a:p>
            <a:pPr lvl="1"/>
            <a:r>
              <a:rPr lang="en-US" dirty="0" smtClean="0"/>
              <a:t>The </a:t>
            </a:r>
            <a:r>
              <a:rPr lang="en-US" dirty="0" smtClean="0"/>
              <a:t>base version creates </a:t>
            </a:r>
            <a:r>
              <a:rPr lang="en-US" dirty="0" smtClean="0"/>
              <a:t>a new CNF variable for every word-level variable</a:t>
            </a:r>
          </a:p>
          <a:p>
            <a:pPr lvl="1"/>
            <a:endParaRPr lang="en-US" dirty="0"/>
          </a:p>
          <a:p>
            <a:r>
              <a:rPr lang="en-US" dirty="0" smtClean="0"/>
              <a:t>Secondary experiment: demonstrate that Hazel can compete with state-of-the-art solvers over families where BPNF reasoning is the most helpful</a:t>
            </a:r>
          </a:p>
          <a:p>
            <a:pPr lvl="1"/>
            <a:endParaRPr lang="en-US" dirty="0"/>
          </a:p>
          <a:p>
            <a:r>
              <a:rPr lang="en-US" dirty="0" smtClean="0"/>
              <a:t>Environment: machines with Intel® Xeon® processors, 3Ghz </a:t>
            </a:r>
            <a:r>
              <a:rPr lang="en-US" dirty="0"/>
              <a:t>CPU </a:t>
            </a:r>
            <a:r>
              <a:rPr lang="en-US" dirty="0" smtClean="0"/>
              <a:t>frequency, 32Gb </a:t>
            </a:r>
            <a:r>
              <a:rPr lang="en-US" dirty="0"/>
              <a:t>of memory. 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Time-out: 600 </a:t>
            </a:r>
            <a:r>
              <a:rPr lang="en-US" dirty="0"/>
              <a:t>sec</a:t>
            </a:r>
            <a:r>
              <a:rPr lang="en-US" dirty="0" smtClean="0"/>
              <a:t>.</a:t>
            </a:r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61904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4748488"/>
              </p:ext>
            </p:extLst>
          </p:nvPr>
        </p:nvGraphicFramePr>
        <p:xfrm>
          <a:off x="228602" y="533405"/>
          <a:ext cx="8610600" cy="614076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64744"/>
                <a:gridCol w="768232"/>
                <a:gridCol w="768232"/>
                <a:gridCol w="768232"/>
                <a:gridCol w="768232"/>
                <a:gridCol w="768232"/>
                <a:gridCol w="768232"/>
                <a:gridCol w="768232"/>
                <a:gridCol w="768232"/>
              </a:tblGrid>
              <a:tr h="30003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600" b="1" i="1" u="none" strike="noStrike" dirty="0">
                          <a:solidFill>
                            <a:srgbClr val="7030A0"/>
                          </a:solidFill>
                          <a:effectLst/>
                        </a:rPr>
                        <a:t>Family</a:t>
                      </a:r>
                      <a:endParaRPr lang="en-US" sz="1600" b="1" i="1" u="none" strike="noStrike" dirty="0">
                        <a:solidFill>
                          <a:srgbClr val="7030A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solidFill>
                            <a:srgbClr val="7030A0"/>
                          </a:solidFill>
                          <a:effectLst/>
                        </a:rPr>
                        <a:t>Run-time</a:t>
                      </a:r>
                      <a:endParaRPr lang="en-US" sz="1600" b="1" i="0" u="none" strike="noStrike" dirty="0">
                        <a:solidFill>
                          <a:srgbClr val="7030A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FFFF00">
                        <a:alpha val="5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solidFill>
                            <a:srgbClr val="7030A0"/>
                          </a:solidFill>
                          <a:effectLst/>
                        </a:rPr>
                        <a:t>Time Ratio</a:t>
                      </a:r>
                      <a:endParaRPr lang="en-US" sz="1600" b="1" i="0" u="none" strike="noStrike" dirty="0">
                        <a:solidFill>
                          <a:srgbClr val="7030A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solidFill>
                            <a:srgbClr val="7030A0"/>
                          </a:solidFill>
                          <a:effectLst/>
                        </a:rPr>
                        <a:t>Solved</a:t>
                      </a:r>
                      <a:endParaRPr lang="en-US" sz="1600" b="1" i="0" u="none" strike="noStrike" dirty="0">
                        <a:solidFill>
                          <a:srgbClr val="7030A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4305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Base</a:t>
                      </a:r>
                      <a:endParaRPr lang="en-US" sz="1200" b="1" i="1" u="none" strike="noStrike" baseline="-25000" dirty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FFFF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 dirty="0" err="1" smtClean="0">
                          <a:solidFill>
                            <a:srgbClr val="C00000"/>
                          </a:solidFill>
                          <a:effectLst/>
                        </a:rPr>
                        <a:t>Thr</a:t>
                      </a:r>
                      <a:r>
                        <a:rPr lang="en-US" sz="1200" b="1" u="none" strike="noStrike" dirty="0" smtClean="0">
                          <a:solidFill>
                            <a:srgbClr val="C00000"/>
                          </a:solidFill>
                          <a:effectLst/>
                        </a:rPr>
                        <a:t>. 10</a:t>
                      </a:r>
                      <a:endParaRPr lang="en-US" sz="1200" b="1" i="1" u="none" strike="noStrike" baseline="-25000" dirty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FFFF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 dirty="0" err="1" smtClean="0">
                          <a:solidFill>
                            <a:srgbClr val="C00000"/>
                          </a:solidFill>
                          <a:effectLst/>
                        </a:rPr>
                        <a:t>Thr</a:t>
                      </a:r>
                      <a:r>
                        <a:rPr lang="en-US" sz="1200" b="1" u="none" strike="noStrike" dirty="0" smtClean="0">
                          <a:solidFill>
                            <a:srgbClr val="C00000"/>
                          </a:solidFill>
                          <a:effectLst/>
                        </a:rPr>
                        <a:t>. 1000</a:t>
                      </a:r>
                      <a:endParaRPr lang="en-US" sz="1200" b="1" i="1" u="none" strike="noStrike" dirty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FFFF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 dirty="0" smtClean="0">
                          <a:solidFill>
                            <a:srgbClr val="C00000"/>
                          </a:solidFill>
                          <a:effectLst/>
                        </a:rPr>
                        <a:t>10 to Base</a:t>
                      </a:r>
                      <a:endParaRPr lang="en-US" sz="1200" b="1" i="0" u="none" strike="noStrike" dirty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 dirty="0" smtClean="0">
                          <a:solidFill>
                            <a:srgbClr val="C00000"/>
                          </a:solidFill>
                          <a:effectLst/>
                        </a:rPr>
                        <a:t>1000 to Base</a:t>
                      </a:r>
                      <a:endParaRPr lang="en-US" sz="1200" b="1" i="0" u="none" strike="noStrike" dirty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Base</a:t>
                      </a:r>
                      <a:endParaRPr lang="en-US" sz="1200" b="1" i="1" u="none" strike="noStrike" baseline="-25000" dirty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 dirty="0" err="1" smtClean="0">
                          <a:solidFill>
                            <a:srgbClr val="C00000"/>
                          </a:solidFill>
                          <a:effectLst/>
                        </a:rPr>
                        <a:t>Thr</a:t>
                      </a:r>
                      <a:r>
                        <a:rPr lang="en-US" sz="1200" b="1" u="none" strike="noStrike" dirty="0" smtClean="0">
                          <a:solidFill>
                            <a:srgbClr val="C00000"/>
                          </a:solidFill>
                          <a:effectLst/>
                        </a:rPr>
                        <a:t>. 10</a:t>
                      </a:r>
                      <a:endParaRPr lang="en-US" sz="1200" b="1" i="1" u="none" strike="noStrike" baseline="-25000" dirty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 dirty="0" err="1" smtClean="0">
                          <a:solidFill>
                            <a:srgbClr val="C00000"/>
                          </a:solidFill>
                          <a:effectLst/>
                        </a:rPr>
                        <a:t>Thr</a:t>
                      </a:r>
                      <a:r>
                        <a:rPr lang="en-US" sz="1200" b="1" u="none" strike="noStrike" dirty="0" smtClean="0">
                          <a:solidFill>
                            <a:srgbClr val="C00000"/>
                          </a:solidFill>
                          <a:effectLst/>
                        </a:rPr>
                        <a:t>. 1000</a:t>
                      </a:r>
                      <a:endParaRPr lang="en-US" sz="1200" b="1" i="1" u="none" strike="noStrike" dirty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0003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i="1" u="none" strike="noStrike" smtClean="0">
                          <a:effectLst/>
                        </a:rPr>
                        <a:t>spear/openldap_v2.3.35</a:t>
                      </a:r>
                      <a:endParaRPr lang="en-US" sz="1600" b="0" i="1" u="none" strike="noStrike">
                        <a:solidFill>
                          <a:srgbClr val="7030A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1800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FFFF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600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FFFF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19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FFFF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smtClean="0">
                          <a:effectLst/>
                        </a:rPr>
                        <a:t>3.000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 smtClean="0">
                          <a:effectLst/>
                        </a:rPr>
                        <a:t>96.774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7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8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0003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i="1" u="none" strike="noStrike" dirty="0">
                          <a:effectLst/>
                        </a:rPr>
                        <a:t>pipe</a:t>
                      </a:r>
                      <a:endParaRPr lang="en-US" sz="1600" b="0" i="1" u="none" strike="noStrike" dirty="0">
                        <a:solidFill>
                          <a:srgbClr val="7030A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600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FFFF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155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FFFF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600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FFFF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3.872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1.000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0003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i="1" u="none" strike="noStrike">
                          <a:effectLst/>
                        </a:rPr>
                        <a:t>brummayerbiere</a:t>
                      </a:r>
                      <a:endParaRPr lang="en-US" sz="1600" b="0" i="1" u="none" strike="noStrike">
                        <a:solidFill>
                          <a:srgbClr val="7030A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1649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FFFF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709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FFFF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711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FFFF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2.326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2.321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40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41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41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0003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i="1" u="none" strike="noStrike">
                          <a:effectLst/>
                        </a:rPr>
                        <a:t>wienand-cav2008/Booth</a:t>
                      </a:r>
                      <a:endParaRPr lang="en-US" sz="1600" b="0" i="1" u="none" strike="noStrike">
                        <a:solidFill>
                          <a:srgbClr val="7030A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43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FFFF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26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FFFF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26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FFFF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1.643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1.626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0003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i="1" u="none" strike="noStrike">
                          <a:effectLst/>
                        </a:rPr>
                        <a:t>uum</a:t>
                      </a:r>
                      <a:endParaRPr lang="en-US" sz="1600" b="0" i="1" u="none" strike="noStrike">
                        <a:solidFill>
                          <a:srgbClr val="7030A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18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FFFF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FFFF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FFFF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1.535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1.534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0003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i="1" u="none" strike="noStrike">
                          <a:effectLst/>
                        </a:rPr>
                        <a:t>brutomesso/simple_processor</a:t>
                      </a:r>
                      <a:endParaRPr lang="en-US" sz="1600" b="0" i="1" u="none" strike="noStrike">
                        <a:solidFill>
                          <a:srgbClr val="7030A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374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FFFF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266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FFFF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266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FFFF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1.404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1.405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64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64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64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0003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i="1" u="none" strike="noStrike">
                          <a:effectLst/>
                        </a:rPr>
                        <a:t>uclid_contrib_smtcomp09</a:t>
                      </a:r>
                      <a:endParaRPr lang="en-US" sz="1600" b="0" i="1" u="none" strike="noStrike">
                        <a:solidFill>
                          <a:srgbClr val="7030A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226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FFFF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200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FFFF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169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FFFF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1.130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1.340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7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7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7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0003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i="1" u="none" strike="noStrike">
                          <a:effectLst/>
                        </a:rPr>
                        <a:t>uclid/catchconv</a:t>
                      </a:r>
                      <a:endParaRPr lang="en-US" sz="1600" b="0" i="1" u="none" strike="noStrike">
                        <a:solidFill>
                          <a:srgbClr val="7030A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9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FFFF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8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FFFF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7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FFFF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1.115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1.312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414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414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414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0003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i="1" u="none" strike="noStrike">
                          <a:effectLst/>
                        </a:rPr>
                        <a:t>brummayerbiere3</a:t>
                      </a:r>
                      <a:endParaRPr lang="en-US" sz="1600" b="0" i="1" u="none" strike="noStrike">
                        <a:solidFill>
                          <a:srgbClr val="7030A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2921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FFFF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2600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FFFF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2885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FFFF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1.123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1.012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42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42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42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0003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i="1" u="none" strike="noStrike">
                          <a:effectLst/>
                        </a:rPr>
                        <a:t>brutomesso/lfsr</a:t>
                      </a:r>
                      <a:endParaRPr lang="en-US" sz="1600" b="0" i="1" u="none" strike="noStrike">
                        <a:solidFill>
                          <a:srgbClr val="7030A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8039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FFFF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7435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FFFF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7439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FFFF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1.081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1.081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230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227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227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0003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i="1" u="none" strike="noStrike">
                          <a:effectLst/>
                        </a:rPr>
                        <a:t>spear/samba_v3.0.24</a:t>
                      </a:r>
                      <a:endParaRPr lang="en-US" sz="1600" b="0" i="1" u="none" strike="noStrike">
                        <a:solidFill>
                          <a:srgbClr val="7030A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3516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FFFF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3359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FFFF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3433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FFFF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1.047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1.024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1386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1386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1386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0003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i="1" u="none" strike="noStrike" dirty="0">
                          <a:effectLst/>
                        </a:rPr>
                        <a:t>spear/inn_v2.4.3</a:t>
                      </a:r>
                      <a:endParaRPr lang="en-US" sz="1600" b="0" i="1" u="none" strike="noStrike" dirty="0">
                        <a:solidFill>
                          <a:srgbClr val="7030A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624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FFFF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607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FFFF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708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FFFF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1.027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0.880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219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219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219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0003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i="1" u="none" strike="noStrike">
                          <a:effectLst/>
                        </a:rPr>
                        <a:t>stp</a:t>
                      </a:r>
                      <a:endParaRPr lang="en-US" sz="1600" b="0" i="1" u="none" strike="noStrike">
                        <a:solidFill>
                          <a:srgbClr val="7030A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FFFF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FFFF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FFFF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1.023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1.000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0003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i="1" u="none" strike="noStrike">
                          <a:effectLst/>
                        </a:rPr>
                        <a:t>spear/wget_v1.10.2</a:t>
                      </a:r>
                      <a:endParaRPr lang="en-US" sz="1600" b="0" i="1" u="none" strike="noStrike">
                        <a:solidFill>
                          <a:srgbClr val="7030A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308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FFFF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319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FFFF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306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FFFF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0.966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1.006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42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42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42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0003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i="1" u="none" strike="noStrike">
                          <a:effectLst/>
                        </a:rPr>
                        <a:t>brummayerbiere2</a:t>
                      </a:r>
                      <a:endParaRPr lang="en-US" sz="1600" b="0" i="1" u="none" strike="noStrike">
                        <a:solidFill>
                          <a:srgbClr val="7030A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719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FFFF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801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FFFF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799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FFFF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0.899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0.901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32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33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33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0003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i="1" u="none" strike="noStrike">
                          <a:effectLst/>
                        </a:rPr>
                        <a:t>calypto</a:t>
                      </a:r>
                      <a:endParaRPr lang="en-US" sz="1600" b="0" i="1" u="none" strike="noStrike">
                        <a:solidFill>
                          <a:srgbClr val="7030A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213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FFFF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254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FFFF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253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FFFF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0.838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0.843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11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0003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i="1" u="none" strike="noStrike" dirty="0" err="1" smtClean="0">
                          <a:effectLst/>
                        </a:rPr>
                        <a:t>brutomesso</a:t>
                      </a:r>
                      <a:r>
                        <a:rPr lang="en-US" sz="1600" i="1" u="none" strike="noStrike" dirty="0" smtClean="0">
                          <a:effectLst/>
                        </a:rPr>
                        <a:t>/core</a:t>
                      </a:r>
                      <a:endParaRPr lang="en-US" sz="1600" b="0" i="1" u="none" strike="noStrike" dirty="0">
                        <a:solidFill>
                          <a:srgbClr val="7030A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19355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FFFF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24307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FFFF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24307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FFFF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0.796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0.796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933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925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925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43109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8143766"/>
              </p:ext>
            </p:extLst>
          </p:nvPr>
        </p:nvGraphicFramePr>
        <p:xfrm>
          <a:off x="228602" y="533405"/>
          <a:ext cx="8610600" cy="614076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64744"/>
                <a:gridCol w="768232"/>
                <a:gridCol w="768232"/>
                <a:gridCol w="768232"/>
                <a:gridCol w="768232"/>
                <a:gridCol w="768232"/>
                <a:gridCol w="768232"/>
                <a:gridCol w="768232"/>
                <a:gridCol w="768232"/>
              </a:tblGrid>
              <a:tr h="30003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600" b="1" i="1" u="none" strike="noStrike" dirty="0">
                          <a:solidFill>
                            <a:srgbClr val="7030A0"/>
                          </a:solidFill>
                          <a:effectLst/>
                        </a:rPr>
                        <a:t>Family</a:t>
                      </a:r>
                      <a:endParaRPr lang="en-US" sz="1600" b="1" i="1" u="none" strike="noStrike" dirty="0">
                        <a:solidFill>
                          <a:srgbClr val="7030A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solidFill>
                            <a:srgbClr val="7030A0"/>
                          </a:solidFill>
                          <a:effectLst/>
                        </a:rPr>
                        <a:t>Run-time</a:t>
                      </a:r>
                      <a:endParaRPr lang="en-US" sz="1600" b="1" i="0" u="none" strike="noStrike" dirty="0">
                        <a:solidFill>
                          <a:srgbClr val="7030A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FFFF00">
                        <a:alpha val="5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solidFill>
                            <a:srgbClr val="7030A0"/>
                          </a:solidFill>
                          <a:effectLst/>
                        </a:rPr>
                        <a:t>Time Ratio</a:t>
                      </a:r>
                      <a:endParaRPr lang="en-US" sz="1600" b="1" i="0" u="none" strike="noStrike" dirty="0">
                        <a:solidFill>
                          <a:srgbClr val="7030A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solidFill>
                            <a:srgbClr val="7030A0"/>
                          </a:solidFill>
                          <a:effectLst/>
                        </a:rPr>
                        <a:t>Solved</a:t>
                      </a:r>
                      <a:endParaRPr lang="en-US" sz="1600" b="1" i="0" u="none" strike="noStrike" dirty="0">
                        <a:solidFill>
                          <a:srgbClr val="7030A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4305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Base</a:t>
                      </a:r>
                      <a:endParaRPr lang="en-US" sz="1200" b="1" i="1" u="none" strike="noStrike" baseline="-25000" dirty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FFFF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 dirty="0" err="1" smtClean="0">
                          <a:solidFill>
                            <a:srgbClr val="C00000"/>
                          </a:solidFill>
                          <a:effectLst/>
                        </a:rPr>
                        <a:t>Thr</a:t>
                      </a:r>
                      <a:r>
                        <a:rPr lang="en-US" sz="1200" b="1" u="none" strike="noStrike" dirty="0" smtClean="0">
                          <a:solidFill>
                            <a:srgbClr val="C00000"/>
                          </a:solidFill>
                          <a:effectLst/>
                        </a:rPr>
                        <a:t>. 10</a:t>
                      </a:r>
                      <a:endParaRPr lang="en-US" sz="1200" b="1" i="1" u="none" strike="noStrike" baseline="-25000" dirty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FFFF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 dirty="0" err="1" smtClean="0">
                          <a:solidFill>
                            <a:srgbClr val="C00000"/>
                          </a:solidFill>
                          <a:effectLst/>
                        </a:rPr>
                        <a:t>Thr</a:t>
                      </a:r>
                      <a:r>
                        <a:rPr lang="en-US" sz="1200" b="1" u="none" strike="noStrike" dirty="0" smtClean="0">
                          <a:solidFill>
                            <a:srgbClr val="C00000"/>
                          </a:solidFill>
                          <a:effectLst/>
                        </a:rPr>
                        <a:t>. 1000</a:t>
                      </a:r>
                      <a:endParaRPr lang="en-US" sz="1200" b="1" i="1" u="none" strike="noStrike" dirty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FFFF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 dirty="0" smtClean="0">
                          <a:solidFill>
                            <a:srgbClr val="C00000"/>
                          </a:solidFill>
                          <a:effectLst/>
                        </a:rPr>
                        <a:t>10 to Base</a:t>
                      </a:r>
                      <a:endParaRPr lang="en-US" sz="1200" b="1" i="0" u="none" strike="noStrike" dirty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 dirty="0" smtClean="0">
                          <a:solidFill>
                            <a:srgbClr val="C00000"/>
                          </a:solidFill>
                          <a:effectLst/>
                        </a:rPr>
                        <a:t>1000 to Base</a:t>
                      </a:r>
                      <a:endParaRPr lang="en-US" sz="1200" b="1" i="0" u="none" strike="noStrike" dirty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Base</a:t>
                      </a:r>
                      <a:endParaRPr lang="en-US" sz="1200" b="1" i="1" u="none" strike="noStrike" baseline="-25000" dirty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 dirty="0" err="1" smtClean="0">
                          <a:solidFill>
                            <a:srgbClr val="C00000"/>
                          </a:solidFill>
                          <a:effectLst/>
                        </a:rPr>
                        <a:t>Thr</a:t>
                      </a:r>
                      <a:r>
                        <a:rPr lang="en-US" sz="1200" b="1" u="none" strike="noStrike" dirty="0" smtClean="0">
                          <a:solidFill>
                            <a:srgbClr val="C00000"/>
                          </a:solidFill>
                          <a:effectLst/>
                        </a:rPr>
                        <a:t>. 10</a:t>
                      </a:r>
                      <a:endParaRPr lang="en-US" sz="1200" b="1" i="1" u="none" strike="noStrike" baseline="-25000" dirty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 dirty="0" err="1" smtClean="0">
                          <a:solidFill>
                            <a:srgbClr val="C00000"/>
                          </a:solidFill>
                          <a:effectLst/>
                        </a:rPr>
                        <a:t>Thr</a:t>
                      </a:r>
                      <a:r>
                        <a:rPr lang="en-US" sz="1200" b="1" u="none" strike="noStrike" dirty="0" smtClean="0">
                          <a:solidFill>
                            <a:srgbClr val="C00000"/>
                          </a:solidFill>
                          <a:effectLst/>
                        </a:rPr>
                        <a:t>. 1000</a:t>
                      </a:r>
                      <a:endParaRPr lang="en-US" sz="1200" b="1" i="1" u="none" strike="noStrike" dirty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0003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i="1" u="none" strike="noStrike" dirty="0" smtClean="0">
                          <a:effectLst/>
                        </a:rPr>
                        <a:t>spear/openldap_v2.3.35</a:t>
                      </a:r>
                      <a:endParaRPr lang="en-US" sz="1600" b="0" i="1" u="none" strike="noStrike" dirty="0">
                        <a:solidFill>
                          <a:srgbClr val="7030A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FF00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1800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FF00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600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FF00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19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FF00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smtClean="0">
                          <a:effectLst/>
                        </a:rPr>
                        <a:t>3.000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FF00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 smtClean="0">
                          <a:effectLst/>
                        </a:rPr>
                        <a:t>96.774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FF00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FF00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7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FF00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8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FF0000">
                        <a:alpha val="50000"/>
                      </a:srgbClr>
                    </a:solidFill>
                  </a:tcPr>
                </a:tc>
              </a:tr>
              <a:tr h="30003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i="1" u="none" strike="noStrike" dirty="0">
                          <a:effectLst/>
                        </a:rPr>
                        <a:t>pipe</a:t>
                      </a:r>
                      <a:endParaRPr lang="en-US" sz="1600" b="0" i="1" u="none" strike="noStrike" dirty="0">
                        <a:solidFill>
                          <a:srgbClr val="7030A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FF00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600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FF00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155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FF00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600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FF00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3.872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FF00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1.000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FF00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FF00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FF00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FF0000">
                        <a:alpha val="50000"/>
                      </a:srgbClr>
                    </a:solidFill>
                  </a:tcPr>
                </a:tc>
              </a:tr>
              <a:tr h="30003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i="1" u="none" strike="noStrike" dirty="0" err="1">
                          <a:effectLst/>
                        </a:rPr>
                        <a:t>brummayerbiere</a:t>
                      </a:r>
                      <a:endParaRPr lang="en-US" sz="1600" b="0" i="1" u="none" strike="noStrike" dirty="0">
                        <a:solidFill>
                          <a:srgbClr val="7030A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FF00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1649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FF00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709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FF00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711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FF00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2.326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FF00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2.321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FF00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40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FF00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41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FF00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41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FF0000">
                        <a:alpha val="50000"/>
                      </a:srgbClr>
                    </a:solidFill>
                  </a:tcPr>
                </a:tc>
              </a:tr>
              <a:tr h="30003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i="1" u="none" strike="noStrike" dirty="0">
                          <a:effectLst/>
                        </a:rPr>
                        <a:t>wienand-cav2008/Booth</a:t>
                      </a:r>
                      <a:endParaRPr lang="en-US" sz="1600" b="0" i="1" u="none" strike="noStrike" dirty="0">
                        <a:solidFill>
                          <a:srgbClr val="7030A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FF00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43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FF00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26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FF00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26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FF00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1.643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FF00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1.626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FF00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FF00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FF00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FF0000">
                        <a:alpha val="50000"/>
                      </a:srgbClr>
                    </a:solidFill>
                  </a:tcPr>
                </a:tc>
              </a:tr>
              <a:tr h="30003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i="1" u="none" strike="noStrike" dirty="0" err="1">
                          <a:effectLst/>
                        </a:rPr>
                        <a:t>uum</a:t>
                      </a:r>
                      <a:endParaRPr lang="en-US" sz="1600" b="0" i="1" u="none" strike="noStrike" dirty="0">
                        <a:solidFill>
                          <a:srgbClr val="7030A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FF00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18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FF00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FF00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FF00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1.535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FF00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1.534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FF00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FF00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FF00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FF0000">
                        <a:alpha val="50000"/>
                      </a:srgbClr>
                    </a:solidFill>
                  </a:tcPr>
                </a:tc>
              </a:tr>
              <a:tr h="30003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i="1" u="none" strike="noStrike" dirty="0" err="1">
                          <a:effectLst/>
                        </a:rPr>
                        <a:t>brutomesso</a:t>
                      </a:r>
                      <a:r>
                        <a:rPr lang="en-US" sz="1600" i="1" u="none" strike="noStrike" dirty="0">
                          <a:effectLst/>
                        </a:rPr>
                        <a:t>/</a:t>
                      </a:r>
                      <a:r>
                        <a:rPr lang="en-US" sz="1600" i="1" u="none" strike="noStrike" dirty="0" err="1">
                          <a:effectLst/>
                        </a:rPr>
                        <a:t>simple_processor</a:t>
                      </a:r>
                      <a:endParaRPr lang="en-US" sz="1600" b="0" i="1" u="none" strike="noStrike" dirty="0">
                        <a:solidFill>
                          <a:srgbClr val="7030A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FF00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374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FF00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266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FF00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266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FF00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1.404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FF00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1.405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FF00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64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FF00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64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FF00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64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FF0000">
                        <a:alpha val="50000"/>
                      </a:srgbClr>
                    </a:solidFill>
                  </a:tcPr>
                </a:tc>
              </a:tr>
              <a:tr h="30003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i="1" u="none" strike="noStrike" dirty="0">
                          <a:effectLst/>
                        </a:rPr>
                        <a:t>uclid_contrib_smtcomp09</a:t>
                      </a:r>
                      <a:endParaRPr lang="en-US" sz="1600" b="0" i="1" u="none" strike="noStrike" dirty="0">
                        <a:solidFill>
                          <a:srgbClr val="7030A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FF00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226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FF00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200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FF00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169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FF00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1.130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FF00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1.340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FF00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7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FF00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7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FF00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7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FF0000">
                        <a:alpha val="50000"/>
                      </a:srgbClr>
                    </a:solidFill>
                  </a:tcPr>
                </a:tc>
              </a:tr>
              <a:tr h="30003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i="1" u="none" strike="noStrike" dirty="0" err="1">
                          <a:effectLst/>
                        </a:rPr>
                        <a:t>uclid</a:t>
                      </a:r>
                      <a:r>
                        <a:rPr lang="en-US" sz="1600" i="1" u="none" strike="noStrike" dirty="0">
                          <a:effectLst/>
                        </a:rPr>
                        <a:t>/</a:t>
                      </a:r>
                      <a:r>
                        <a:rPr lang="en-US" sz="1600" i="1" u="none" strike="noStrike" dirty="0" err="1">
                          <a:effectLst/>
                        </a:rPr>
                        <a:t>catchconv</a:t>
                      </a:r>
                      <a:endParaRPr lang="en-US" sz="1600" b="0" i="1" u="none" strike="noStrike" dirty="0">
                        <a:solidFill>
                          <a:srgbClr val="7030A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FF00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9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FF00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8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FF00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7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FF00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1.115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FF00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1.312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FF00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414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FF00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414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FF00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414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FF0000">
                        <a:alpha val="50000"/>
                      </a:srgbClr>
                    </a:solidFill>
                  </a:tcPr>
                </a:tc>
              </a:tr>
              <a:tr h="30003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i="1" u="none" strike="noStrike">
                          <a:effectLst/>
                        </a:rPr>
                        <a:t>brummayerbiere3</a:t>
                      </a:r>
                      <a:endParaRPr lang="en-US" sz="1600" b="0" i="1" u="none" strike="noStrike">
                        <a:solidFill>
                          <a:srgbClr val="7030A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2921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FFFF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2600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FFFF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2885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FFFF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1.123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1.012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42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42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42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0003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i="1" u="none" strike="noStrike">
                          <a:effectLst/>
                        </a:rPr>
                        <a:t>brutomesso/lfsr</a:t>
                      </a:r>
                      <a:endParaRPr lang="en-US" sz="1600" b="0" i="1" u="none" strike="noStrike">
                        <a:solidFill>
                          <a:srgbClr val="7030A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8039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FFFF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7435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FFFF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7439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FFFF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1.081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1.081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230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227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227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0003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i="1" u="none" strike="noStrike">
                          <a:effectLst/>
                        </a:rPr>
                        <a:t>spear/samba_v3.0.24</a:t>
                      </a:r>
                      <a:endParaRPr lang="en-US" sz="1600" b="0" i="1" u="none" strike="noStrike">
                        <a:solidFill>
                          <a:srgbClr val="7030A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3516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FFFF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3359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FFFF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3433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FFFF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1.047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1.024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1386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1386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1386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0003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i="1" u="none" strike="noStrike" dirty="0">
                          <a:effectLst/>
                        </a:rPr>
                        <a:t>spear/inn_v2.4.3</a:t>
                      </a:r>
                      <a:endParaRPr lang="en-US" sz="1600" b="0" i="1" u="none" strike="noStrike" dirty="0">
                        <a:solidFill>
                          <a:srgbClr val="7030A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624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FFFF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607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FFFF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708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FFFF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1.027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0.880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219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219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219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0003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i="1" u="none" strike="noStrike">
                          <a:effectLst/>
                        </a:rPr>
                        <a:t>stp</a:t>
                      </a:r>
                      <a:endParaRPr lang="en-US" sz="1600" b="0" i="1" u="none" strike="noStrike">
                        <a:solidFill>
                          <a:srgbClr val="7030A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FFFF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FFFF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FFFF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1.023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1.000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0003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i="1" u="none" strike="noStrike">
                          <a:effectLst/>
                        </a:rPr>
                        <a:t>spear/wget_v1.10.2</a:t>
                      </a:r>
                      <a:endParaRPr lang="en-US" sz="1600" b="0" i="1" u="none" strike="noStrike">
                        <a:solidFill>
                          <a:srgbClr val="7030A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308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FFFF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319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FFFF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306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FFFF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0.966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1.006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42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42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42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0003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i="1" u="none" strike="noStrike">
                          <a:effectLst/>
                        </a:rPr>
                        <a:t>brummayerbiere2</a:t>
                      </a:r>
                      <a:endParaRPr lang="en-US" sz="1600" b="0" i="1" u="none" strike="noStrike">
                        <a:solidFill>
                          <a:srgbClr val="7030A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719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FFFF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801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FFFF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799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FFFF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0.899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0.901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32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33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33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0003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i="1" u="none" strike="noStrike">
                          <a:effectLst/>
                        </a:rPr>
                        <a:t>calypto</a:t>
                      </a:r>
                      <a:endParaRPr lang="en-US" sz="1600" b="0" i="1" u="none" strike="noStrike">
                        <a:solidFill>
                          <a:srgbClr val="7030A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213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FFFF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254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FFFF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253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FFFF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0.838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0.843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11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0003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i="1" u="none" strike="noStrike" dirty="0" err="1" smtClean="0">
                          <a:effectLst/>
                        </a:rPr>
                        <a:t>brutomesso</a:t>
                      </a:r>
                      <a:r>
                        <a:rPr lang="en-US" sz="1600" i="1" u="none" strike="noStrike" dirty="0" smtClean="0">
                          <a:effectLst/>
                        </a:rPr>
                        <a:t>/core</a:t>
                      </a:r>
                      <a:endParaRPr lang="en-US" sz="1600" b="0" i="1" u="none" strike="noStrike" dirty="0">
                        <a:solidFill>
                          <a:srgbClr val="7030A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19355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FFFF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24307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FFFF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24307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FFFF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0.796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0.796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933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925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925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914400" y="4626456"/>
            <a:ext cx="40386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8 families with at least 30% speed-up</a:t>
            </a:r>
            <a:endParaRPr lang="en-US" dirty="0"/>
          </a:p>
        </p:txBody>
      </p:sp>
      <p:cxnSp>
        <p:nvCxnSpPr>
          <p:cNvPr id="4" name="Straight Arrow Connector 3"/>
          <p:cNvCxnSpPr/>
          <p:nvPr/>
        </p:nvCxnSpPr>
        <p:spPr>
          <a:xfrm flipV="1">
            <a:off x="2171700" y="3962400"/>
            <a:ext cx="1790700" cy="66405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47345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Bit-Vector (BV) Reasoning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Bit-vector reasoning is </a:t>
            </a:r>
            <a:r>
              <a:rPr lang="en-US" dirty="0"/>
              <a:t>widely </a:t>
            </a:r>
            <a:r>
              <a:rPr lang="en-US" dirty="0" smtClean="0"/>
              <a:t>applied for HW and SW formal validation and other domains.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Over 48% </a:t>
            </a:r>
            <a:r>
              <a:rPr lang="en-US" dirty="0"/>
              <a:t>out of more than </a:t>
            </a:r>
            <a:r>
              <a:rPr lang="en-US" dirty="0" smtClean="0"/>
              <a:t>93,000 benchmarks </a:t>
            </a:r>
            <a:r>
              <a:rPr lang="en-US" dirty="0"/>
              <a:t>in SMT-LIB </a:t>
            </a:r>
            <a:r>
              <a:rPr lang="en-US" dirty="0" smtClean="0"/>
              <a:t>are BV-based, that is either:</a:t>
            </a:r>
          </a:p>
          <a:p>
            <a:pPr lvl="1"/>
            <a:r>
              <a:rPr lang="en-US" dirty="0" smtClean="0"/>
              <a:t>Plain bit-vector (QF_BV), or </a:t>
            </a:r>
          </a:p>
          <a:p>
            <a:pPr lvl="1"/>
            <a:r>
              <a:rPr lang="en-US" dirty="0" smtClean="0"/>
              <a:t>Bit-vectors and arrays combined (QF_ABV)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Some BV Solvers: </a:t>
            </a:r>
            <a:r>
              <a:rPr lang="en-US" dirty="0" err="1" smtClean="0"/>
              <a:t>Boolector</a:t>
            </a:r>
            <a:r>
              <a:rPr lang="en-US" dirty="0" smtClean="0"/>
              <a:t>, Mathsat, STP, CVC, Z3, </a:t>
            </a:r>
            <a:r>
              <a:rPr lang="en-US" dirty="0" smtClean="0"/>
              <a:t>Intel’s new </a:t>
            </a:r>
            <a:r>
              <a:rPr lang="en-US" smtClean="0"/>
              <a:t>solver Hazel, 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3412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0240462"/>
              </p:ext>
            </p:extLst>
          </p:nvPr>
        </p:nvGraphicFramePr>
        <p:xfrm>
          <a:off x="152400" y="533397"/>
          <a:ext cx="8915400" cy="624840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556692"/>
                <a:gridCol w="632097"/>
                <a:gridCol w="688702"/>
                <a:gridCol w="801915"/>
                <a:gridCol w="717005"/>
                <a:gridCol w="660400"/>
                <a:gridCol w="632097"/>
                <a:gridCol w="867954"/>
                <a:gridCol w="726441"/>
                <a:gridCol w="632097"/>
              </a:tblGrid>
              <a:tr h="31556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solidFill>
                            <a:srgbClr val="7030A0"/>
                          </a:solidFill>
                          <a:effectLst/>
                        </a:rPr>
                        <a:t>Family</a:t>
                      </a:r>
                      <a:endParaRPr lang="en-US" sz="1400" b="1" i="0" u="none" strike="noStrike" dirty="0">
                        <a:solidFill>
                          <a:srgbClr val="7030A0"/>
                        </a:solidFill>
                        <a:effectLst/>
                        <a:latin typeface="Calibri"/>
                      </a:endParaRPr>
                    </a:p>
                  </a:txBody>
                  <a:tcPr marL="8706" marR="8706" marT="8706" marB="0" anchor="ctr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rgbClr val="7030A0"/>
                          </a:solidFill>
                          <a:effectLst/>
                          <a:latin typeface="Calibri"/>
                        </a:rPr>
                        <a:t>Base</a:t>
                      </a:r>
                      <a:endParaRPr lang="en-US" sz="1400" b="1" i="0" u="none" strike="noStrike" dirty="0">
                        <a:solidFill>
                          <a:srgbClr val="7030A0"/>
                        </a:solidFill>
                        <a:effectLst/>
                        <a:latin typeface="Calibri"/>
                      </a:endParaRPr>
                    </a:p>
                  </a:txBody>
                  <a:tcPr marL="8706" marR="8706" marT="8706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 smtClean="0">
                          <a:solidFill>
                            <a:srgbClr val="7030A0"/>
                          </a:solidFill>
                          <a:effectLst/>
                        </a:rPr>
                        <a:t>Segment </a:t>
                      </a:r>
                      <a:r>
                        <a:rPr lang="en-US" sz="1400" b="1" u="none" strike="noStrike" dirty="0" err="1" smtClean="0">
                          <a:solidFill>
                            <a:srgbClr val="7030A0"/>
                          </a:solidFill>
                          <a:effectLst/>
                        </a:rPr>
                        <a:t>Thr</a:t>
                      </a:r>
                      <a:r>
                        <a:rPr lang="en-US" sz="1400" b="1" u="none" strike="noStrike" dirty="0" smtClean="0">
                          <a:solidFill>
                            <a:srgbClr val="7030A0"/>
                          </a:solidFill>
                          <a:effectLst/>
                        </a:rPr>
                        <a:t>. 10</a:t>
                      </a:r>
                      <a:endParaRPr lang="en-US" sz="1400" b="1" i="0" u="none" strike="noStrike" dirty="0">
                        <a:solidFill>
                          <a:srgbClr val="7030A0"/>
                        </a:solidFill>
                        <a:effectLst/>
                        <a:latin typeface="Calibri"/>
                      </a:endParaRPr>
                    </a:p>
                  </a:txBody>
                  <a:tcPr marL="8706" marR="8706" marT="8706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 smtClean="0">
                          <a:solidFill>
                            <a:srgbClr val="7030A0"/>
                          </a:solidFill>
                          <a:effectLst/>
                        </a:rPr>
                        <a:t>Segment</a:t>
                      </a:r>
                      <a:r>
                        <a:rPr lang="en-US" sz="1400" b="1" u="none" strike="noStrike" baseline="0" dirty="0" smtClean="0">
                          <a:solidFill>
                            <a:srgbClr val="7030A0"/>
                          </a:solidFill>
                          <a:effectLst/>
                        </a:rPr>
                        <a:t> </a:t>
                      </a:r>
                      <a:r>
                        <a:rPr lang="en-US" sz="1400" b="1" u="none" strike="noStrike" baseline="0" dirty="0" err="1" smtClean="0">
                          <a:solidFill>
                            <a:srgbClr val="7030A0"/>
                          </a:solidFill>
                          <a:effectLst/>
                        </a:rPr>
                        <a:t>Thr</a:t>
                      </a:r>
                      <a:r>
                        <a:rPr lang="en-US" sz="1400" b="1" u="none" strike="noStrike" baseline="0" dirty="0" smtClean="0">
                          <a:solidFill>
                            <a:srgbClr val="7030A0"/>
                          </a:solidFill>
                          <a:effectLst/>
                        </a:rPr>
                        <a:t>. </a:t>
                      </a:r>
                      <a:r>
                        <a:rPr lang="en-US" sz="1400" b="1" u="none" strike="noStrike" dirty="0" smtClean="0">
                          <a:solidFill>
                            <a:srgbClr val="7030A0"/>
                          </a:solidFill>
                          <a:effectLst/>
                        </a:rPr>
                        <a:t>1000</a:t>
                      </a:r>
                      <a:endParaRPr lang="en-US" sz="1400" b="1" i="0" u="none" strike="noStrike" dirty="0">
                        <a:solidFill>
                          <a:srgbClr val="7030A0"/>
                        </a:solidFill>
                        <a:effectLst/>
                        <a:latin typeface="Calibri"/>
                      </a:endParaRPr>
                    </a:p>
                  </a:txBody>
                  <a:tcPr marL="8706" marR="8706" marT="8706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6821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 smtClean="0">
                          <a:solidFill>
                            <a:srgbClr val="C00000"/>
                          </a:solidFill>
                          <a:effectLst/>
                        </a:rPr>
                        <a:t>SMT Ops</a:t>
                      </a:r>
                      <a:endParaRPr lang="en-US" sz="1400" b="1" i="1" u="none" strike="noStrike" dirty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8706" marR="8706" marT="870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CNF </a:t>
                      </a:r>
                      <a:r>
                        <a:rPr lang="en-US" sz="1400" b="1" u="none" strike="noStrike" dirty="0" err="1">
                          <a:solidFill>
                            <a:srgbClr val="C00000"/>
                          </a:solidFill>
                          <a:effectLst/>
                        </a:rPr>
                        <a:t>Clss</a:t>
                      </a:r>
                      <a:endParaRPr lang="en-US" sz="1400" b="1" i="1" u="none" strike="noStrike" dirty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8706" marR="8706" marT="870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CNF </a:t>
                      </a:r>
                      <a:r>
                        <a:rPr lang="en-US" sz="1400" b="1" u="none" strike="noStrike" dirty="0" err="1">
                          <a:solidFill>
                            <a:srgbClr val="C00000"/>
                          </a:solidFill>
                          <a:effectLst/>
                        </a:rPr>
                        <a:t>Vars</a:t>
                      </a:r>
                      <a:endParaRPr lang="en-US" sz="1400" b="1" i="1" u="none" strike="noStrike" dirty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8706" marR="8706" marT="870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Opt Ratio</a:t>
                      </a:r>
                      <a:endParaRPr lang="en-US" sz="1400" b="1" i="1" u="none" strike="noStrike" dirty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8706" marR="8706" marT="870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 err="1">
                          <a:solidFill>
                            <a:srgbClr val="C00000"/>
                          </a:solidFill>
                          <a:effectLst/>
                        </a:rPr>
                        <a:t>Clss</a:t>
                      </a:r>
                      <a:r>
                        <a:rPr lang="en-US" sz="14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 Ratio</a:t>
                      </a:r>
                      <a:endParaRPr lang="en-US" sz="1400" b="1" i="1" u="none" strike="noStrike" dirty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8706" marR="8706" marT="870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 err="1">
                          <a:solidFill>
                            <a:srgbClr val="C00000"/>
                          </a:solidFill>
                          <a:effectLst/>
                        </a:rPr>
                        <a:t>Vars</a:t>
                      </a:r>
                      <a:r>
                        <a:rPr lang="en-US" sz="14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 Ratio</a:t>
                      </a:r>
                      <a:endParaRPr lang="en-US" sz="1400" b="1" i="1" u="none" strike="noStrike" dirty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8706" marR="8706" marT="870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Opt Ratio</a:t>
                      </a:r>
                      <a:endParaRPr lang="en-US" sz="1400" b="1" i="1" u="none" strike="noStrike" dirty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8706" marR="8706" marT="870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 err="1">
                          <a:solidFill>
                            <a:srgbClr val="C00000"/>
                          </a:solidFill>
                          <a:effectLst/>
                        </a:rPr>
                        <a:t>Clss</a:t>
                      </a:r>
                      <a:r>
                        <a:rPr lang="en-US" sz="14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 Ratio</a:t>
                      </a:r>
                      <a:endParaRPr lang="en-US" sz="1400" b="1" i="1" u="none" strike="noStrike" dirty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8706" marR="8706" marT="870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 err="1" smtClean="0">
                          <a:solidFill>
                            <a:srgbClr val="C00000"/>
                          </a:solidFill>
                          <a:effectLst/>
                        </a:rPr>
                        <a:t>Vars</a:t>
                      </a:r>
                      <a:r>
                        <a:rPr lang="en-US" sz="1400" b="1" u="none" strike="noStrike" dirty="0" smtClean="0">
                          <a:solidFill>
                            <a:srgbClr val="C00000"/>
                          </a:solidFill>
                          <a:effectLst/>
                        </a:rPr>
                        <a:t> Ratio</a:t>
                      </a:r>
                      <a:endParaRPr lang="en-US" sz="1400" b="1" i="1" u="none" strike="noStrike" dirty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8706" marR="8706" marT="8706" marB="0" anchor="b"/>
                </a:tc>
              </a:tr>
              <a:tr h="31556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spear/openldap_v2.3.35</a:t>
                      </a:r>
                      <a:endParaRPr lang="en-US" sz="1400" b="0" i="1" u="none" strike="noStrike">
                        <a:solidFill>
                          <a:srgbClr val="7030A0"/>
                        </a:solidFill>
                        <a:effectLst/>
                        <a:latin typeface="Calibri"/>
                      </a:endParaRPr>
                    </a:p>
                  </a:txBody>
                  <a:tcPr marL="8706" marR="8706" marT="8706" marB="0" anchor="b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12469</a:t>
                      </a:r>
                      <a:endParaRPr lang="en-US" sz="1400" b="0" i="0" u="none" strike="noStrike" dirty="0">
                        <a:solidFill>
                          <a:srgbClr val="974706"/>
                        </a:solidFill>
                        <a:effectLst/>
                        <a:latin typeface="Calibri"/>
                      </a:endParaRPr>
                    </a:p>
                  </a:txBody>
                  <a:tcPr marL="8706" marR="8706" marT="8706" marB="0" anchor="b">
                    <a:solidFill>
                      <a:srgbClr val="FFFF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3.86M</a:t>
                      </a:r>
                      <a:endParaRPr lang="en-US" sz="1400" b="0" i="0" u="none" strike="noStrike">
                        <a:solidFill>
                          <a:srgbClr val="974706"/>
                        </a:solidFill>
                        <a:effectLst/>
                        <a:latin typeface="Calibri"/>
                      </a:endParaRPr>
                    </a:p>
                  </a:txBody>
                  <a:tcPr marL="8706" marR="8706" marT="8706" marB="0" anchor="b">
                    <a:solidFill>
                      <a:srgbClr val="FFFF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0.93M</a:t>
                      </a:r>
                      <a:endParaRPr lang="en-US" sz="1400" b="0" i="0" u="none" strike="noStrike">
                        <a:solidFill>
                          <a:srgbClr val="974706"/>
                        </a:solidFill>
                        <a:effectLst/>
                        <a:latin typeface="Calibri"/>
                      </a:endParaRPr>
                    </a:p>
                  </a:txBody>
                  <a:tcPr marL="8706" marR="8706" marT="8706" marB="0" anchor="b">
                    <a:solidFill>
                      <a:srgbClr val="FFFF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1.0236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06" marR="8706" marT="8706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1.0986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06" marR="8706" marT="8706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1.2593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06" marR="8706" marT="8706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1.0236</a:t>
                      </a:r>
                      <a:endParaRPr lang="en-US" sz="1400" b="0" i="0" u="none" strike="noStrike" dirty="0">
                        <a:solidFill>
                          <a:srgbClr val="974706"/>
                        </a:solidFill>
                        <a:effectLst/>
                        <a:latin typeface="Calibri"/>
                      </a:endParaRPr>
                    </a:p>
                  </a:txBody>
                  <a:tcPr marL="8706" marR="8706" marT="8706" marB="0" anchor="b">
                    <a:solidFill>
                      <a:srgbClr val="FFC0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1.1012</a:t>
                      </a:r>
                      <a:endParaRPr lang="en-US" sz="1400" b="0" i="0" u="none" strike="noStrike">
                        <a:solidFill>
                          <a:srgbClr val="974706"/>
                        </a:solidFill>
                        <a:effectLst/>
                        <a:latin typeface="Calibri"/>
                      </a:endParaRPr>
                    </a:p>
                  </a:txBody>
                  <a:tcPr marL="8706" marR="8706" marT="8706" marB="0" anchor="b">
                    <a:solidFill>
                      <a:srgbClr val="FFC0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1.2661</a:t>
                      </a:r>
                      <a:endParaRPr lang="en-US" sz="1400" b="0" i="0" u="none" strike="noStrike">
                        <a:solidFill>
                          <a:srgbClr val="974706"/>
                        </a:solidFill>
                        <a:effectLst/>
                        <a:latin typeface="Calibri"/>
                      </a:endParaRPr>
                    </a:p>
                  </a:txBody>
                  <a:tcPr marL="8706" marR="8706" marT="8706" marB="0" anchor="b">
                    <a:solidFill>
                      <a:srgbClr val="FFC000">
                        <a:alpha val="50000"/>
                      </a:srgbClr>
                    </a:solidFill>
                  </a:tcPr>
                </a:tc>
              </a:tr>
              <a:tr h="31556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pipe</a:t>
                      </a:r>
                      <a:endParaRPr lang="en-US" sz="1400" b="0" i="1" u="none" strike="noStrike">
                        <a:solidFill>
                          <a:srgbClr val="7030A0"/>
                        </a:solidFill>
                        <a:effectLst/>
                        <a:latin typeface="Calibri"/>
                      </a:endParaRPr>
                    </a:p>
                  </a:txBody>
                  <a:tcPr marL="8706" marR="8706" marT="8706" marB="0" anchor="b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1048</a:t>
                      </a:r>
                      <a:endParaRPr lang="en-US" sz="1400" b="0" i="0" u="none" strike="noStrike" dirty="0">
                        <a:solidFill>
                          <a:srgbClr val="974706"/>
                        </a:solidFill>
                        <a:effectLst/>
                        <a:latin typeface="Calibri"/>
                      </a:endParaRPr>
                    </a:p>
                  </a:txBody>
                  <a:tcPr marL="8706" marR="8706" marT="8706" marB="0" anchor="b">
                    <a:solidFill>
                      <a:srgbClr val="FFFF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0.19M</a:t>
                      </a:r>
                      <a:endParaRPr lang="en-US" sz="1400" b="0" i="0" u="none" strike="noStrike">
                        <a:solidFill>
                          <a:srgbClr val="974706"/>
                        </a:solidFill>
                        <a:effectLst/>
                        <a:latin typeface="Calibri"/>
                      </a:endParaRPr>
                    </a:p>
                  </a:txBody>
                  <a:tcPr marL="8706" marR="8706" marT="8706" marB="0" anchor="b">
                    <a:solidFill>
                      <a:srgbClr val="FFFF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92478</a:t>
                      </a:r>
                      <a:endParaRPr lang="en-US" sz="1400" b="0" i="0" u="none" strike="noStrike">
                        <a:solidFill>
                          <a:srgbClr val="974706"/>
                        </a:solidFill>
                        <a:effectLst/>
                        <a:latin typeface="Calibri"/>
                      </a:endParaRPr>
                    </a:p>
                  </a:txBody>
                  <a:tcPr marL="8706" marR="8706" marT="8706" marB="0" anchor="b">
                    <a:solidFill>
                      <a:srgbClr val="FFFF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1.0029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06" marR="8706" marT="8706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2.7350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06" marR="8706" marT="8706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2.9764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06" marR="8706" marT="8706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1.0640</a:t>
                      </a:r>
                      <a:endParaRPr lang="en-US" sz="1400" b="0" i="0" u="none" strike="noStrike">
                        <a:solidFill>
                          <a:srgbClr val="974706"/>
                        </a:solidFill>
                        <a:effectLst/>
                        <a:latin typeface="Calibri"/>
                      </a:endParaRPr>
                    </a:p>
                  </a:txBody>
                  <a:tcPr marL="8706" marR="8706" marT="8706" marB="0" anchor="b">
                    <a:solidFill>
                      <a:srgbClr val="FFC0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3.2986</a:t>
                      </a:r>
                      <a:endParaRPr lang="en-US" sz="1400" b="0" i="0" u="none" strike="noStrike">
                        <a:solidFill>
                          <a:srgbClr val="974706"/>
                        </a:solidFill>
                        <a:effectLst/>
                        <a:latin typeface="Calibri"/>
                      </a:endParaRPr>
                    </a:p>
                  </a:txBody>
                  <a:tcPr marL="8706" marR="8706" marT="8706" marB="0" anchor="b">
                    <a:solidFill>
                      <a:srgbClr val="FFC0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3.6959</a:t>
                      </a:r>
                      <a:endParaRPr lang="en-US" sz="1400" b="0" i="0" u="none" strike="noStrike" dirty="0">
                        <a:solidFill>
                          <a:srgbClr val="974706"/>
                        </a:solidFill>
                        <a:effectLst/>
                        <a:latin typeface="Calibri"/>
                      </a:endParaRPr>
                    </a:p>
                  </a:txBody>
                  <a:tcPr marL="8706" marR="8706" marT="8706" marB="0" anchor="b">
                    <a:solidFill>
                      <a:srgbClr val="FFC000">
                        <a:alpha val="50000"/>
                      </a:srgbClr>
                    </a:solidFill>
                  </a:tcPr>
                </a:tc>
              </a:tr>
              <a:tr h="31556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brummayerbiere</a:t>
                      </a:r>
                      <a:endParaRPr lang="en-US" sz="1400" b="0" i="1" u="none" strike="noStrike">
                        <a:solidFill>
                          <a:srgbClr val="7030A0"/>
                        </a:solidFill>
                        <a:effectLst/>
                        <a:latin typeface="Calibri"/>
                      </a:endParaRPr>
                    </a:p>
                  </a:txBody>
                  <a:tcPr marL="8706" marR="8706" marT="8706" marB="0" anchor="b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35351</a:t>
                      </a:r>
                      <a:endParaRPr lang="en-US" sz="1400" b="0" i="0" u="none" strike="noStrike" dirty="0">
                        <a:solidFill>
                          <a:srgbClr val="974706"/>
                        </a:solidFill>
                        <a:effectLst/>
                        <a:latin typeface="Calibri"/>
                      </a:endParaRPr>
                    </a:p>
                  </a:txBody>
                  <a:tcPr marL="8706" marR="8706" marT="8706" marB="0" anchor="b">
                    <a:solidFill>
                      <a:srgbClr val="FFFF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14.5M</a:t>
                      </a:r>
                      <a:endParaRPr lang="en-US" sz="1400" b="0" i="0" u="none" strike="noStrike">
                        <a:solidFill>
                          <a:srgbClr val="974706"/>
                        </a:solidFill>
                        <a:effectLst/>
                        <a:latin typeface="Calibri"/>
                      </a:endParaRPr>
                    </a:p>
                  </a:txBody>
                  <a:tcPr marL="8706" marR="8706" marT="8706" marB="0" anchor="b">
                    <a:solidFill>
                      <a:srgbClr val="FFFF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6.86M</a:t>
                      </a:r>
                      <a:endParaRPr lang="en-US" sz="1400" b="0" i="0" u="none" strike="noStrike">
                        <a:solidFill>
                          <a:srgbClr val="974706"/>
                        </a:solidFill>
                        <a:effectLst/>
                        <a:latin typeface="Calibri"/>
                      </a:endParaRPr>
                    </a:p>
                  </a:txBody>
                  <a:tcPr marL="8706" marR="8706" marT="8706" marB="0" anchor="b">
                    <a:solidFill>
                      <a:srgbClr val="FFFF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1.0012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06" marR="8706" marT="8706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1.2373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06" marR="8706" marT="8706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1.2994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06" marR="8706" marT="8706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1.0012</a:t>
                      </a:r>
                      <a:endParaRPr lang="en-US" sz="1400" b="0" i="0" u="none" strike="noStrike">
                        <a:solidFill>
                          <a:srgbClr val="974706"/>
                        </a:solidFill>
                        <a:effectLst/>
                        <a:latin typeface="Calibri"/>
                      </a:endParaRPr>
                    </a:p>
                  </a:txBody>
                  <a:tcPr marL="8706" marR="8706" marT="8706" marB="0" anchor="b">
                    <a:solidFill>
                      <a:srgbClr val="FFC0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1.2381</a:t>
                      </a:r>
                      <a:endParaRPr lang="en-US" sz="1400" b="0" i="0" u="none" strike="noStrike">
                        <a:solidFill>
                          <a:srgbClr val="974706"/>
                        </a:solidFill>
                        <a:effectLst/>
                        <a:latin typeface="Calibri"/>
                      </a:endParaRPr>
                    </a:p>
                  </a:txBody>
                  <a:tcPr marL="8706" marR="8706" marT="8706" marB="0" anchor="b">
                    <a:solidFill>
                      <a:srgbClr val="FFC0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1.3004</a:t>
                      </a:r>
                      <a:endParaRPr lang="en-US" sz="1400" b="0" i="0" u="none" strike="noStrike">
                        <a:solidFill>
                          <a:srgbClr val="974706"/>
                        </a:solidFill>
                        <a:effectLst/>
                        <a:latin typeface="Calibri"/>
                      </a:endParaRPr>
                    </a:p>
                  </a:txBody>
                  <a:tcPr marL="8706" marR="8706" marT="8706" marB="0" anchor="b">
                    <a:solidFill>
                      <a:srgbClr val="FFC000">
                        <a:alpha val="50000"/>
                      </a:srgbClr>
                    </a:solidFill>
                  </a:tcPr>
                </a:tc>
              </a:tr>
              <a:tr h="31556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wienand-cav2008/Booth</a:t>
                      </a:r>
                      <a:endParaRPr lang="en-US" sz="1400" b="0" i="1" u="none" strike="noStrike">
                        <a:solidFill>
                          <a:srgbClr val="7030A0"/>
                        </a:solidFill>
                        <a:effectLst/>
                        <a:latin typeface="Calibri"/>
                      </a:endParaRPr>
                    </a:p>
                  </a:txBody>
                  <a:tcPr marL="8706" marR="8706" marT="8706" marB="0" anchor="b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542</a:t>
                      </a:r>
                      <a:endParaRPr lang="en-US" sz="1400" b="0" i="0" u="none" strike="noStrike" dirty="0">
                        <a:solidFill>
                          <a:srgbClr val="974706"/>
                        </a:solidFill>
                        <a:effectLst/>
                        <a:latin typeface="Calibri"/>
                      </a:endParaRPr>
                    </a:p>
                  </a:txBody>
                  <a:tcPr marL="8706" marR="8706" marT="8706" marB="0" anchor="b">
                    <a:solidFill>
                      <a:srgbClr val="FFFF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13471</a:t>
                      </a:r>
                      <a:endParaRPr lang="en-US" sz="1400" b="0" i="0" u="none" strike="noStrike">
                        <a:solidFill>
                          <a:srgbClr val="974706"/>
                        </a:solidFill>
                        <a:effectLst/>
                        <a:latin typeface="Calibri"/>
                      </a:endParaRPr>
                    </a:p>
                  </a:txBody>
                  <a:tcPr marL="8706" marR="8706" marT="8706" marB="0" anchor="b">
                    <a:solidFill>
                      <a:srgbClr val="FFFF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3393</a:t>
                      </a:r>
                      <a:endParaRPr lang="en-US" sz="1400" b="0" i="0" u="none" strike="noStrike">
                        <a:solidFill>
                          <a:srgbClr val="974706"/>
                        </a:solidFill>
                        <a:effectLst/>
                        <a:latin typeface="Calibri"/>
                      </a:endParaRPr>
                    </a:p>
                  </a:txBody>
                  <a:tcPr marL="8706" marR="8706" marT="8706" marB="0" anchor="b">
                    <a:solidFill>
                      <a:srgbClr val="FFFF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1.0000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06" marR="8706" marT="8706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1.5158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06" marR="8706" marT="8706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1.3218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06" marR="8706" marT="8706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1.0000</a:t>
                      </a:r>
                      <a:endParaRPr lang="en-US" sz="1400" b="0" i="0" u="none" strike="noStrike">
                        <a:solidFill>
                          <a:srgbClr val="974706"/>
                        </a:solidFill>
                        <a:effectLst/>
                        <a:latin typeface="Calibri"/>
                      </a:endParaRPr>
                    </a:p>
                  </a:txBody>
                  <a:tcPr marL="8706" marR="8706" marT="8706" marB="0" anchor="b">
                    <a:solidFill>
                      <a:srgbClr val="FFC0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1.5199</a:t>
                      </a:r>
                      <a:endParaRPr lang="en-US" sz="1400" b="0" i="0" u="none" strike="noStrike">
                        <a:solidFill>
                          <a:srgbClr val="974706"/>
                        </a:solidFill>
                        <a:effectLst/>
                        <a:latin typeface="Calibri"/>
                      </a:endParaRPr>
                    </a:p>
                  </a:txBody>
                  <a:tcPr marL="8706" marR="8706" marT="8706" marB="0" anchor="b">
                    <a:solidFill>
                      <a:srgbClr val="FFC0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1.3280</a:t>
                      </a:r>
                      <a:endParaRPr lang="en-US" sz="1400" b="0" i="0" u="none" strike="noStrike">
                        <a:solidFill>
                          <a:srgbClr val="974706"/>
                        </a:solidFill>
                        <a:effectLst/>
                        <a:latin typeface="Calibri"/>
                      </a:endParaRPr>
                    </a:p>
                  </a:txBody>
                  <a:tcPr marL="8706" marR="8706" marT="8706" marB="0" anchor="b">
                    <a:solidFill>
                      <a:srgbClr val="FFC000">
                        <a:alpha val="50000"/>
                      </a:srgbClr>
                    </a:solidFill>
                  </a:tcPr>
                </a:tc>
              </a:tr>
              <a:tr h="31556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uum</a:t>
                      </a:r>
                      <a:endParaRPr lang="en-US" sz="1400" b="0" i="1" u="none" strike="noStrike">
                        <a:solidFill>
                          <a:srgbClr val="7030A0"/>
                        </a:solidFill>
                        <a:effectLst/>
                        <a:latin typeface="Calibri"/>
                      </a:endParaRPr>
                    </a:p>
                  </a:txBody>
                  <a:tcPr marL="8706" marR="8706" marT="8706" marB="0" anchor="b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1076</a:t>
                      </a:r>
                      <a:endParaRPr lang="en-US" sz="1400" b="0" i="0" u="none" strike="noStrike" dirty="0">
                        <a:solidFill>
                          <a:srgbClr val="974706"/>
                        </a:solidFill>
                        <a:effectLst/>
                        <a:latin typeface="Calibri"/>
                      </a:endParaRPr>
                    </a:p>
                  </a:txBody>
                  <a:tcPr marL="8706" marR="8706" marT="8706" marB="0" anchor="b">
                    <a:solidFill>
                      <a:srgbClr val="FFFF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12605</a:t>
                      </a:r>
                      <a:endParaRPr lang="en-US" sz="1400" b="0" i="0" u="none" strike="noStrike">
                        <a:solidFill>
                          <a:srgbClr val="974706"/>
                        </a:solidFill>
                        <a:effectLst/>
                        <a:latin typeface="Calibri"/>
                      </a:endParaRPr>
                    </a:p>
                  </a:txBody>
                  <a:tcPr marL="8706" marR="8706" marT="8706" marB="0" anchor="b">
                    <a:solidFill>
                      <a:srgbClr val="FFFF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5932</a:t>
                      </a:r>
                      <a:endParaRPr lang="en-US" sz="1400" b="0" i="0" u="none" strike="noStrike">
                        <a:solidFill>
                          <a:srgbClr val="974706"/>
                        </a:solidFill>
                        <a:effectLst/>
                        <a:latin typeface="Calibri"/>
                      </a:endParaRPr>
                    </a:p>
                  </a:txBody>
                  <a:tcPr marL="8706" marR="8706" marT="8706" marB="0" anchor="b">
                    <a:solidFill>
                      <a:srgbClr val="FFFF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1.0000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06" marR="8706" marT="8706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1.3812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06" marR="8706" marT="8706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1.3873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06" marR="8706" marT="8706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1.0000</a:t>
                      </a:r>
                      <a:endParaRPr lang="en-US" sz="1400" b="0" i="0" u="none" strike="noStrike">
                        <a:solidFill>
                          <a:srgbClr val="974706"/>
                        </a:solidFill>
                        <a:effectLst/>
                        <a:latin typeface="Calibri"/>
                      </a:endParaRPr>
                    </a:p>
                  </a:txBody>
                  <a:tcPr marL="8706" marR="8706" marT="8706" marB="0" anchor="b">
                    <a:solidFill>
                      <a:srgbClr val="FFC0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1.3812</a:t>
                      </a:r>
                      <a:endParaRPr lang="en-US" sz="1400" b="0" i="0" u="none" strike="noStrike">
                        <a:solidFill>
                          <a:srgbClr val="974706"/>
                        </a:solidFill>
                        <a:effectLst/>
                        <a:latin typeface="Calibri"/>
                      </a:endParaRPr>
                    </a:p>
                  </a:txBody>
                  <a:tcPr marL="8706" marR="8706" marT="8706" marB="0" anchor="b">
                    <a:solidFill>
                      <a:srgbClr val="FFC0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1.3873</a:t>
                      </a:r>
                      <a:endParaRPr lang="en-US" sz="1400" b="0" i="0" u="none" strike="noStrike">
                        <a:solidFill>
                          <a:srgbClr val="974706"/>
                        </a:solidFill>
                        <a:effectLst/>
                        <a:latin typeface="Calibri"/>
                      </a:endParaRPr>
                    </a:p>
                  </a:txBody>
                  <a:tcPr marL="8706" marR="8706" marT="8706" marB="0" anchor="b">
                    <a:solidFill>
                      <a:srgbClr val="FFC000">
                        <a:alpha val="50000"/>
                      </a:srgbClr>
                    </a:solidFill>
                  </a:tcPr>
                </a:tc>
              </a:tr>
              <a:tr h="31556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brutomesso/simple_processor</a:t>
                      </a:r>
                      <a:endParaRPr lang="en-US" sz="1400" b="0" i="1" u="none" strike="noStrike">
                        <a:solidFill>
                          <a:srgbClr val="7030A0"/>
                        </a:solidFill>
                        <a:effectLst/>
                        <a:latin typeface="Calibri"/>
                      </a:endParaRPr>
                    </a:p>
                  </a:txBody>
                  <a:tcPr marL="8706" marR="8706" marT="8706" marB="0" anchor="b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41736</a:t>
                      </a:r>
                      <a:endParaRPr lang="en-US" sz="1400" b="0" i="0" u="none" strike="noStrike" dirty="0">
                        <a:solidFill>
                          <a:srgbClr val="974706"/>
                        </a:solidFill>
                        <a:effectLst/>
                        <a:latin typeface="Calibri"/>
                      </a:endParaRPr>
                    </a:p>
                  </a:txBody>
                  <a:tcPr marL="8706" marR="8706" marT="8706" marB="0" anchor="b">
                    <a:solidFill>
                      <a:srgbClr val="FFFF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1.66M</a:t>
                      </a:r>
                      <a:endParaRPr lang="en-US" sz="1400" b="0" i="0" u="none" strike="noStrike" dirty="0">
                        <a:solidFill>
                          <a:srgbClr val="974706"/>
                        </a:solidFill>
                        <a:effectLst/>
                        <a:latin typeface="Calibri"/>
                      </a:endParaRPr>
                    </a:p>
                  </a:txBody>
                  <a:tcPr marL="8706" marR="8706" marT="8706" marB="0" anchor="b">
                    <a:solidFill>
                      <a:srgbClr val="FFFF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0.58M</a:t>
                      </a:r>
                      <a:endParaRPr lang="en-US" sz="1400" b="0" i="0" u="none" strike="noStrike" dirty="0">
                        <a:solidFill>
                          <a:srgbClr val="974706"/>
                        </a:solidFill>
                        <a:effectLst/>
                        <a:latin typeface="Calibri"/>
                      </a:endParaRPr>
                    </a:p>
                  </a:txBody>
                  <a:tcPr marL="8706" marR="8706" marT="8706" marB="0" anchor="b">
                    <a:solidFill>
                      <a:srgbClr val="FFFF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1.0000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06" marR="8706" marT="8706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1.3726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06" marR="8706" marT="8706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1.6326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06" marR="8706" marT="8706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1.0000</a:t>
                      </a:r>
                      <a:endParaRPr lang="en-US" sz="1400" b="0" i="0" u="none" strike="noStrike">
                        <a:solidFill>
                          <a:srgbClr val="974706"/>
                        </a:solidFill>
                        <a:effectLst/>
                        <a:latin typeface="Calibri"/>
                      </a:endParaRPr>
                    </a:p>
                  </a:txBody>
                  <a:tcPr marL="8706" marR="8706" marT="8706" marB="0" anchor="b">
                    <a:solidFill>
                      <a:srgbClr val="FFC0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1.3726</a:t>
                      </a:r>
                      <a:endParaRPr lang="en-US" sz="1400" b="0" i="0" u="none" strike="noStrike">
                        <a:solidFill>
                          <a:srgbClr val="974706"/>
                        </a:solidFill>
                        <a:effectLst/>
                        <a:latin typeface="Calibri"/>
                      </a:endParaRPr>
                    </a:p>
                  </a:txBody>
                  <a:tcPr marL="8706" marR="8706" marT="8706" marB="0" anchor="b">
                    <a:solidFill>
                      <a:srgbClr val="FFC0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1.6326</a:t>
                      </a:r>
                      <a:endParaRPr lang="en-US" sz="1400" b="0" i="0" u="none" strike="noStrike">
                        <a:solidFill>
                          <a:srgbClr val="974706"/>
                        </a:solidFill>
                        <a:effectLst/>
                        <a:latin typeface="Calibri"/>
                      </a:endParaRPr>
                    </a:p>
                  </a:txBody>
                  <a:tcPr marL="8706" marR="8706" marT="8706" marB="0" anchor="b">
                    <a:solidFill>
                      <a:srgbClr val="FFC000">
                        <a:alpha val="50000"/>
                      </a:srgbClr>
                    </a:solidFill>
                  </a:tcPr>
                </a:tc>
              </a:tr>
              <a:tr h="31556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uclid_contrib_smtcomp09</a:t>
                      </a:r>
                      <a:endParaRPr lang="en-US" sz="1400" b="0" i="1" u="none" strike="noStrike">
                        <a:solidFill>
                          <a:srgbClr val="7030A0"/>
                        </a:solidFill>
                        <a:effectLst/>
                        <a:latin typeface="Calibri"/>
                      </a:endParaRPr>
                    </a:p>
                  </a:txBody>
                  <a:tcPr marL="8706" marR="8706" marT="8706" marB="0" anchor="b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46156</a:t>
                      </a:r>
                      <a:endParaRPr lang="en-US" sz="1400" b="0" i="0" u="none" strike="noStrike">
                        <a:solidFill>
                          <a:srgbClr val="974706"/>
                        </a:solidFill>
                        <a:effectLst/>
                        <a:latin typeface="Calibri"/>
                      </a:endParaRPr>
                    </a:p>
                  </a:txBody>
                  <a:tcPr marL="8706" marR="8706" marT="8706" marB="0" anchor="b">
                    <a:solidFill>
                      <a:srgbClr val="FFFF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1.84M</a:t>
                      </a:r>
                      <a:endParaRPr lang="en-US" sz="1400" b="0" i="0" u="none" strike="noStrike">
                        <a:solidFill>
                          <a:srgbClr val="974706"/>
                        </a:solidFill>
                        <a:effectLst/>
                        <a:latin typeface="Calibri"/>
                      </a:endParaRPr>
                    </a:p>
                  </a:txBody>
                  <a:tcPr marL="8706" marR="8706" marT="8706" marB="0" anchor="b">
                    <a:solidFill>
                      <a:srgbClr val="FFFF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0.61M</a:t>
                      </a:r>
                      <a:endParaRPr lang="en-US" sz="1400" b="0" i="0" u="none" strike="noStrike" dirty="0">
                        <a:solidFill>
                          <a:srgbClr val="974706"/>
                        </a:solidFill>
                        <a:effectLst/>
                        <a:latin typeface="Calibri"/>
                      </a:endParaRPr>
                    </a:p>
                  </a:txBody>
                  <a:tcPr marL="8706" marR="8706" marT="8706" marB="0" anchor="b">
                    <a:solidFill>
                      <a:srgbClr val="FFFF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1.0057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06" marR="8706" marT="8706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1.0584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06" marR="8706" marT="8706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1.0906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06" marR="8706" marT="8706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1.0068</a:t>
                      </a:r>
                      <a:endParaRPr lang="en-US" sz="1400" b="0" i="0" u="none" strike="noStrike">
                        <a:solidFill>
                          <a:srgbClr val="974706"/>
                        </a:solidFill>
                        <a:effectLst/>
                        <a:latin typeface="Calibri"/>
                      </a:endParaRPr>
                    </a:p>
                  </a:txBody>
                  <a:tcPr marL="8706" marR="8706" marT="8706" marB="0" anchor="b">
                    <a:solidFill>
                      <a:srgbClr val="FFC0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1.0720</a:t>
                      </a:r>
                      <a:endParaRPr lang="en-US" sz="1400" b="0" i="0" u="none" strike="noStrike">
                        <a:solidFill>
                          <a:srgbClr val="974706"/>
                        </a:solidFill>
                        <a:effectLst/>
                        <a:latin typeface="Calibri"/>
                      </a:endParaRPr>
                    </a:p>
                  </a:txBody>
                  <a:tcPr marL="8706" marR="8706" marT="8706" marB="0" anchor="b">
                    <a:solidFill>
                      <a:srgbClr val="FFC0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1.1125</a:t>
                      </a:r>
                      <a:endParaRPr lang="en-US" sz="1400" b="0" i="0" u="none" strike="noStrike">
                        <a:solidFill>
                          <a:srgbClr val="974706"/>
                        </a:solidFill>
                        <a:effectLst/>
                        <a:latin typeface="Calibri"/>
                      </a:endParaRPr>
                    </a:p>
                  </a:txBody>
                  <a:tcPr marL="8706" marR="8706" marT="8706" marB="0" anchor="b">
                    <a:solidFill>
                      <a:srgbClr val="FFC000">
                        <a:alpha val="50000"/>
                      </a:srgbClr>
                    </a:solidFill>
                  </a:tcPr>
                </a:tc>
              </a:tr>
              <a:tr h="31556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uclid/catchconv</a:t>
                      </a:r>
                      <a:endParaRPr lang="en-US" sz="1400" b="0" i="1" u="none" strike="noStrike">
                        <a:solidFill>
                          <a:srgbClr val="7030A0"/>
                        </a:solidFill>
                        <a:effectLst/>
                        <a:latin typeface="Calibri"/>
                      </a:endParaRPr>
                    </a:p>
                  </a:txBody>
                  <a:tcPr marL="8706" marR="8706" marT="8706" marB="0" anchor="b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5.03M</a:t>
                      </a:r>
                      <a:endParaRPr lang="en-US" sz="1400" b="0" i="0" u="none" strike="noStrike">
                        <a:solidFill>
                          <a:srgbClr val="974706"/>
                        </a:solidFill>
                        <a:effectLst/>
                        <a:latin typeface="Calibri"/>
                      </a:endParaRPr>
                    </a:p>
                  </a:txBody>
                  <a:tcPr marL="8706" marR="8706" marT="8706" marB="0" anchor="b">
                    <a:solidFill>
                      <a:srgbClr val="FFFF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63.5M</a:t>
                      </a:r>
                      <a:endParaRPr lang="en-US" sz="1400" b="0" i="0" u="none" strike="noStrike">
                        <a:solidFill>
                          <a:srgbClr val="974706"/>
                        </a:solidFill>
                        <a:effectLst/>
                        <a:latin typeface="Calibri"/>
                      </a:endParaRPr>
                    </a:p>
                  </a:txBody>
                  <a:tcPr marL="8706" marR="8706" marT="8706" marB="0" anchor="b">
                    <a:solidFill>
                      <a:srgbClr val="FFFF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34.8M</a:t>
                      </a:r>
                      <a:endParaRPr lang="en-US" sz="1400" b="0" i="0" u="none" strike="noStrike" dirty="0">
                        <a:solidFill>
                          <a:srgbClr val="974706"/>
                        </a:solidFill>
                        <a:effectLst/>
                        <a:latin typeface="Calibri"/>
                      </a:endParaRPr>
                    </a:p>
                  </a:txBody>
                  <a:tcPr marL="8706" marR="8706" marT="8706" marB="0" anchor="b">
                    <a:solidFill>
                      <a:srgbClr val="FFFF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1.0002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06" marR="8706" marT="8706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1.0711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06" marR="8706" marT="8706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1.0619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06" marR="8706" marT="8706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1.0002</a:t>
                      </a:r>
                      <a:endParaRPr lang="en-US" sz="1400" b="0" i="0" u="none" strike="noStrike">
                        <a:solidFill>
                          <a:srgbClr val="974706"/>
                        </a:solidFill>
                        <a:effectLst/>
                        <a:latin typeface="Calibri"/>
                      </a:endParaRPr>
                    </a:p>
                  </a:txBody>
                  <a:tcPr marL="8706" marR="8706" marT="8706" marB="0" anchor="b">
                    <a:solidFill>
                      <a:srgbClr val="FFC0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1.0748</a:t>
                      </a:r>
                      <a:endParaRPr lang="en-US" sz="1400" b="0" i="0" u="none" strike="noStrike" dirty="0">
                        <a:solidFill>
                          <a:srgbClr val="974706"/>
                        </a:solidFill>
                        <a:effectLst/>
                        <a:latin typeface="Calibri"/>
                      </a:endParaRPr>
                    </a:p>
                  </a:txBody>
                  <a:tcPr marL="8706" marR="8706" marT="8706" marB="0" anchor="b">
                    <a:solidFill>
                      <a:srgbClr val="FFC0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1.0631</a:t>
                      </a:r>
                      <a:endParaRPr lang="en-US" sz="1400" b="0" i="0" u="none" strike="noStrike">
                        <a:solidFill>
                          <a:srgbClr val="974706"/>
                        </a:solidFill>
                        <a:effectLst/>
                        <a:latin typeface="Calibri"/>
                      </a:endParaRPr>
                    </a:p>
                  </a:txBody>
                  <a:tcPr marL="8706" marR="8706" marT="8706" marB="0" anchor="b">
                    <a:solidFill>
                      <a:srgbClr val="FFC000">
                        <a:alpha val="50000"/>
                      </a:srgbClr>
                    </a:solidFill>
                  </a:tcPr>
                </a:tc>
              </a:tr>
              <a:tr h="31556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brummayerbiere3</a:t>
                      </a:r>
                      <a:endParaRPr lang="en-US" sz="1400" b="0" i="1" u="none" strike="noStrike">
                        <a:solidFill>
                          <a:srgbClr val="7030A0"/>
                        </a:solidFill>
                        <a:effectLst/>
                        <a:latin typeface="Calibri"/>
                      </a:endParaRPr>
                    </a:p>
                  </a:txBody>
                  <a:tcPr marL="8706" marR="8706" marT="8706" marB="0" anchor="b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24289</a:t>
                      </a:r>
                      <a:endParaRPr lang="en-US" sz="1400" b="0" i="0" u="none" strike="noStrike">
                        <a:solidFill>
                          <a:srgbClr val="974706"/>
                        </a:solidFill>
                        <a:effectLst/>
                        <a:latin typeface="Calibri"/>
                      </a:endParaRPr>
                    </a:p>
                  </a:txBody>
                  <a:tcPr marL="8706" marR="8706" marT="8706" marB="0" anchor="b">
                    <a:solidFill>
                      <a:srgbClr val="FFFF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2.46M</a:t>
                      </a:r>
                      <a:endParaRPr lang="en-US" sz="1400" b="0" i="0" u="none" strike="noStrike">
                        <a:solidFill>
                          <a:srgbClr val="974706"/>
                        </a:solidFill>
                        <a:effectLst/>
                        <a:latin typeface="Calibri"/>
                      </a:endParaRPr>
                    </a:p>
                  </a:txBody>
                  <a:tcPr marL="8706" marR="8706" marT="8706" marB="0" anchor="b">
                    <a:solidFill>
                      <a:srgbClr val="FFFF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0.83M</a:t>
                      </a:r>
                      <a:endParaRPr lang="en-US" sz="1400" b="0" i="0" u="none" strike="noStrike" dirty="0">
                        <a:solidFill>
                          <a:srgbClr val="974706"/>
                        </a:solidFill>
                        <a:effectLst/>
                        <a:latin typeface="Calibri"/>
                      </a:endParaRPr>
                    </a:p>
                  </a:txBody>
                  <a:tcPr marL="8706" marR="8706" marT="8706" marB="0" anchor="b">
                    <a:solidFill>
                      <a:srgbClr val="FFFF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1.0000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06" marR="8706" marT="8706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1.0144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06" marR="8706" marT="8706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1.0137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06" marR="8706" marT="8706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1.0000</a:t>
                      </a:r>
                      <a:endParaRPr lang="en-US" sz="1400" b="0" i="0" u="none" strike="noStrike">
                        <a:solidFill>
                          <a:srgbClr val="974706"/>
                        </a:solidFill>
                        <a:effectLst/>
                        <a:latin typeface="Calibri"/>
                      </a:endParaRPr>
                    </a:p>
                  </a:txBody>
                  <a:tcPr marL="8706" marR="8706" marT="8706" marB="0" anchor="b">
                    <a:solidFill>
                      <a:srgbClr val="FFC0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1.0169</a:t>
                      </a:r>
                      <a:endParaRPr lang="en-US" sz="1400" b="0" i="0" u="none" strike="noStrike" dirty="0">
                        <a:solidFill>
                          <a:srgbClr val="974706"/>
                        </a:solidFill>
                        <a:effectLst/>
                        <a:latin typeface="Calibri"/>
                      </a:endParaRPr>
                    </a:p>
                  </a:txBody>
                  <a:tcPr marL="8706" marR="8706" marT="8706" marB="0" anchor="b">
                    <a:solidFill>
                      <a:srgbClr val="FFC0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1.0175</a:t>
                      </a:r>
                      <a:endParaRPr lang="en-US" sz="1400" b="0" i="0" u="none" strike="noStrike">
                        <a:solidFill>
                          <a:srgbClr val="974706"/>
                        </a:solidFill>
                        <a:effectLst/>
                        <a:latin typeface="Calibri"/>
                      </a:endParaRPr>
                    </a:p>
                  </a:txBody>
                  <a:tcPr marL="8706" marR="8706" marT="8706" marB="0" anchor="b">
                    <a:solidFill>
                      <a:srgbClr val="FFC000">
                        <a:alpha val="50000"/>
                      </a:srgbClr>
                    </a:solidFill>
                  </a:tcPr>
                </a:tc>
              </a:tr>
              <a:tr h="31556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brutomesso/lfsr</a:t>
                      </a:r>
                      <a:endParaRPr lang="en-US" sz="1400" b="0" i="1" u="none" strike="noStrike">
                        <a:solidFill>
                          <a:srgbClr val="7030A0"/>
                        </a:solidFill>
                        <a:effectLst/>
                        <a:latin typeface="Calibri"/>
                      </a:endParaRPr>
                    </a:p>
                  </a:txBody>
                  <a:tcPr marL="8706" marR="8706" marT="8706" marB="0" anchor="b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0.8M</a:t>
                      </a:r>
                      <a:endParaRPr lang="en-US" sz="1400" b="0" i="0" u="none" strike="noStrike">
                        <a:solidFill>
                          <a:srgbClr val="974706"/>
                        </a:solidFill>
                        <a:effectLst/>
                        <a:latin typeface="Calibri"/>
                      </a:endParaRPr>
                    </a:p>
                  </a:txBody>
                  <a:tcPr marL="8706" marR="8706" marT="8706" marB="0" anchor="b">
                    <a:solidFill>
                      <a:srgbClr val="FFFF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71.9M</a:t>
                      </a:r>
                      <a:endParaRPr lang="en-US" sz="1400" b="0" i="0" u="none" strike="noStrike">
                        <a:solidFill>
                          <a:srgbClr val="974706"/>
                        </a:solidFill>
                        <a:effectLst/>
                        <a:latin typeface="Calibri"/>
                      </a:endParaRPr>
                    </a:p>
                  </a:txBody>
                  <a:tcPr marL="8706" marR="8706" marT="8706" marB="0" anchor="b">
                    <a:solidFill>
                      <a:srgbClr val="FFFF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28.7M</a:t>
                      </a:r>
                      <a:endParaRPr lang="en-US" sz="1400" b="0" i="0" u="none" strike="noStrike" dirty="0">
                        <a:solidFill>
                          <a:srgbClr val="974706"/>
                        </a:solidFill>
                        <a:effectLst/>
                        <a:latin typeface="Calibri"/>
                      </a:endParaRPr>
                    </a:p>
                  </a:txBody>
                  <a:tcPr marL="8706" marR="8706" marT="8706" marB="0" anchor="b">
                    <a:solidFill>
                      <a:srgbClr val="FFFF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1.0000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06" marR="8706" marT="8706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1.2367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06" marR="8706" marT="8706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1.3153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06" marR="8706" marT="8706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1.0038</a:t>
                      </a:r>
                      <a:endParaRPr lang="en-US" sz="1400" b="0" i="0" u="none" strike="noStrike">
                        <a:solidFill>
                          <a:srgbClr val="974706"/>
                        </a:solidFill>
                        <a:effectLst/>
                        <a:latin typeface="Calibri"/>
                      </a:endParaRPr>
                    </a:p>
                  </a:txBody>
                  <a:tcPr marL="8706" marR="8706" marT="8706" marB="0" anchor="b">
                    <a:solidFill>
                      <a:srgbClr val="FFC0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1.2399</a:t>
                      </a:r>
                      <a:endParaRPr lang="en-US" sz="1400" b="0" i="0" u="none" strike="noStrike">
                        <a:solidFill>
                          <a:srgbClr val="974706"/>
                        </a:solidFill>
                        <a:effectLst/>
                        <a:latin typeface="Calibri"/>
                      </a:endParaRPr>
                    </a:p>
                  </a:txBody>
                  <a:tcPr marL="8706" marR="8706" marT="8706" marB="0" anchor="b">
                    <a:solidFill>
                      <a:srgbClr val="FFC0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1.3188</a:t>
                      </a:r>
                      <a:endParaRPr lang="en-US" sz="1400" b="0" i="0" u="none" strike="noStrike">
                        <a:solidFill>
                          <a:srgbClr val="974706"/>
                        </a:solidFill>
                        <a:effectLst/>
                        <a:latin typeface="Calibri"/>
                      </a:endParaRPr>
                    </a:p>
                  </a:txBody>
                  <a:tcPr marL="8706" marR="8706" marT="8706" marB="0" anchor="b">
                    <a:solidFill>
                      <a:srgbClr val="FFC000">
                        <a:alpha val="50000"/>
                      </a:srgbClr>
                    </a:solidFill>
                  </a:tcPr>
                </a:tc>
              </a:tr>
              <a:tr h="31556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spear/samba_v3.0.24</a:t>
                      </a:r>
                      <a:endParaRPr lang="en-US" sz="1400" b="0" i="1" u="none" strike="noStrike">
                        <a:solidFill>
                          <a:srgbClr val="7030A0"/>
                        </a:solidFill>
                        <a:effectLst/>
                        <a:latin typeface="Calibri"/>
                      </a:endParaRPr>
                    </a:p>
                  </a:txBody>
                  <a:tcPr marL="8706" marR="8706" marT="8706" marB="0" anchor="b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9.4M</a:t>
                      </a:r>
                      <a:endParaRPr lang="en-US" sz="1400" b="0" i="0" u="none" strike="noStrike">
                        <a:solidFill>
                          <a:srgbClr val="974706"/>
                        </a:solidFill>
                        <a:effectLst/>
                        <a:latin typeface="Calibri"/>
                      </a:endParaRPr>
                    </a:p>
                  </a:txBody>
                  <a:tcPr marL="8706" marR="8706" marT="8706" marB="0" anchor="b">
                    <a:solidFill>
                      <a:srgbClr val="FFFF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993M</a:t>
                      </a:r>
                      <a:endParaRPr lang="en-US" sz="1400" b="0" i="0" u="none" strike="noStrike">
                        <a:solidFill>
                          <a:srgbClr val="974706"/>
                        </a:solidFill>
                        <a:effectLst/>
                        <a:latin typeface="Calibri"/>
                      </a:endParaRPr>
                    </a:p>
                  </a:txBody>
                  <a:tcPr marL="8706" marR="8706" marT="8706" marB="0" anchor="b">
                    <a:solidFill>
                      <a:srgbClr val="FFFF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338M</a:t>
                      </a:r>
                      <a:endParaRPr lang="en-US" sz="1400" b="0" i="0" u="none" strike="noStrike" dirty="0">
                        <a:solidFill>
                          <a:srgbClr val="974706"/>
                        </a:solidFill>
                        <a:effectLst/>
                        <a:latin typeface="Calibri"/>
                      </a:endParaRPr>
                    </a:p>
                  </a:txBody>
                  <a:tcPr marL="8706" marR="8706" marT="8706" marB="0" anchor="b">
                    <a:solidFill>
                      <a:srgbClr val="FFFF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1.0000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06" marR="8706" marT="8706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1.0322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06" marR="8706" marT="8706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1.0480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06" marR="8706" marT="8706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1.0000</a:t>
                      </a:r>
                      <a:endParaRPr lang="en-US" sz="1400" b="0" i="0" u="none" strike="noStrike">
                        <a:solidFill>
                          <a:srgbClr val="974706"/>
                        </a:solidFill>
                        <a:effectLst/>
                        <a:latin typeface="Calibri"/>
                      </a:endParaRPr>
                    </a:p>
                  </a:txBody>
                  <a:tcPr marL="8706" marR="8706" marT="8706" marB="0" anchor="b">
                    <a:solidFill>
                      <a:srgbClr val="FFC0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1.0380</a:t>
                      </a:r>
                      <a:endParaRPr lang="en-US" sz="1400" b="0" i="0" u="none" strike="noStrike">
                        <a:solidFill>
                          <a:srgbClr val="974706"/>
                        </a:solidFill>
                        <a:effectLst/>
                        <a:latin typeface="Calibri"/>
                      </a:endParaRPr>
                    </a:p>
                  </a:txBody>
                  <a:tcPr marL="8706" marR="8706" marT="8706" marB="0" anchor="b">
                    <a:solidFill>
                      <a:srgbClr val="FFC0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1.0568</a:t>
                      </a:r>
                      <a:endParaRPr lang="en-US" sz="1400" b="0" i="0" u="none" strike="noStrike">
                        <a:solidFill>
                          <a:srgbClr val="974706"/>
                        </a:solidFill>
                        <a:effectLst/>
                        <a:latin typeface="Calibri"/>
                      </a:endParaRPr>
                    </a:p>
                  </a:txBody>
                  <a:tcPr marL="8706" marR="8706" marT="8706" marB="0" anchor="b">
                    <a:solidFill>
                      <a:srgbClr val="FFC000">
                        <a:alpha val="50000"/>
                      </a:srgbClr>
                    </a:solidFill>
                  </a:tcPr>
                </a:tc>
              </a:tr>
              <a:tr h="31556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spear/inn_v2.4.3</a:t>
                      </a:r>
                      <a:endParaRPr lang="en-US" sz="1400" b="0" i="1" u="none" strike="noStrike">
                        <a:solidFill>
                          <a:srgbClr val="7030A0"/>
                        </a:solidFill>
                        <a:effectLst/>
                        <a:latin typeface="Calibri"/>
                      </a:endParaRPr>
                    </a:p>
                  </a:txBody>
                  <a:tcPr marL="8706" marR="8706" marT="8706" marB="0" anchor="b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0.11M</a:t>
                      </a:r>
                      <a:endParaRPr lang="en-US" sz="1400" b="0" i="0" u="none" strike="noStrike">
                        <a:solidFill>
                          <a:srgbClr val="974706"/>
                        </a:solidFill>
                        <a:effectLst/>
                        <a:latin typeface="Calibri"/>
                      </a:endParaRPr>
                    </a:p>
                  </a:txBody>
                  <a:tcPr marL="8706" marR="8706" marT="8706" marB="0" anchor="b">
                    <a:solidFill>
                      <a:srgbClr val="FFFF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216M</a:t>
                      </a:r>
                      <a:endParaRPr lang="en-US" sz="1400" b="0" i="0" u="none" strike="noStrike">
                        <a:solidFill>
                          <a:srgbClr val="974706"/>
                        </a:solidFill>
                        <a:effectLst/>
                        <a:latin typeface="Calibri"/>
                      </a:endParaRPr>
                    </a:p>
                  </a:txBody>
                  <a:tcPr marL="8706" marR="8706" marT="8706" marB="0" anchor="b">
                    <a:solidFill>
                      <a:srgbClr val="FFFF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46.4M</a:t>
                      </a:r>
                      <a:endParaRPr lang="en-US" sz="1400" b="0" i="0" u="none" strike="noStrike" dirty="0">
                        <a:solidFill>
                          <a:srgbClr val="974706"/>
                        </a:solidFill>
                        <a:effectLst/>
                        <a:latin typeface="Calibri"/>
                      </a:endParaRPr>
                    </a:p>
                  </a:txBody>
                  <a:tcPr marL="8706" marR="8706" marT="8706" marB="0" anchor="b">
                    <a:solidFill>
                      <a:srgbClr val="FFFF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1.0048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06" marR="8706" marT="8706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1.0024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06" marR="8706" marT="8706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1.0055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06" marR="8706" marT="8706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1.0067</a:t>
                      </a:r>
                      <a:endParaRPr lang="en-US" sz="1400" b="0" i="0" u="none" strike="noStrike">
                        <a:solidFill>
                          <a:srgbClr val="974706"/>
                        </a:solidFill>
                        <a:effectLst/>
                        <a:latin typeface="Calibri"/>
                      </a:endParaRPr>
                    </a:p>
                  </a:txBody>
                  <a:tcPr marL="8706" marR="8706" marT="8706" marB="0" anchor="b">
                    <a:solidFill>
                      <a:srgbClr val="FFC0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1.0040</a:t>
                      </a:r>
                      <a:endParaRPr lang="en-US" sz="1400" b="0" i="0" u="none" strike="noStrike">
                        <a:solidFill>
                          <a:srgbClr val="974706"/>
                        </a:solidFill>
                        <a:effectLst/>
                        <a:latin typeface="Calibri"/>
                      </a:endParaRPr>
                    </a:p>
                  </a:txBody>
                  <a:tcPr marL="8706" marR="8706" marT="8706" marB="0" anchor="b">
                    <a:solidFill>
                      <a:srgbClr val="FFC0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1.0071</a:t>
                      </a:r>
                      <a:endParaRPr lang="en-US" sz="1400" b="0" i="0" u="none" strike="noStrike">
                        <a:solidFill>
                          <a:srgbClr val="974706"/>
                        </a:solidFill>
                        <a:effectLst/>
                        <a:latin typeface="Calibri"/>
                      </a:endParaRPr>
                    </a:p>
                  </a:txBody>
                  <a:tcPr marL="8706" marR="8706" marT="8706" marB="0" anchor="b">
                    <a:solidFill>
                      <a:srgbClr val="FFC000">
                        <a:alpha val="50000"/>
                      </a:srgbClr>
                    </a:solidFill>
                  </a:tcPr>
                </a:tc>
              </a:tr>
              <a:tr h="31556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stp</a:t>
                      </a:r>
                      <a:endParaRPr lang="en-US" sz="1400" b="0" i="1" u="none" strike="noStrike">
                        <a:solidFill>
                          <a:srgbClr val="7030A0"/>
                        </a:solidFill>
                        <a:effectLst/>
                        <a:latin typeface="Calibri"/>
                      </a:endParaRPr>
                    </a:p>
                  </a:txBody>
                  <a:tcPr marL="8706" marR="8706" marT="8706" marB="0" anchor="b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0.32M</a:t>
                      </a:r>
                      <a:endParaRPr lang="en-US" sz="1400" b="0" i="0" u="none" strike="noStrike">
                        <a:solidFill>
                          <a:srgbClr val="974706"/>
                        </a:solidFill>
                        <a:effectLst/>
                        <a:latin typeface="Calibri"/>
                      </a:endParaRPr>
                    </a:p>
                  </a:txBody>
                  <a:tcPr marL="8706" marR="8706" marT="8706" marB="0" anchor="b">
                    <a:solidFill>
                      <a:srgbClr val="FFFF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5.2M</a:t>
                      </a:r>
                      <a:endParaRPr lang="en-US" sz="1400" b="0" i="0" u="none" strike="noStrike">
                        <a:solidFill>
                          <a:srgbClr val="974706"/>
                        </a:solidFill>
                        <a:effectLst/>
                        <a:latin typeface="Calibri"/>
                      </a:endParaRPr>
                    </a:p>
                  </a:txBody>
                  <a:tcPr marL="8706" marR="8706" marT="8706" marB="0" anchor="b">
                    <a:solidFill>
                      <a:srgbClr val="FFFF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3.39M</a:t>
                      </a:r>
                      <a:endParaRPr lang="en-US" sz="1400" b="0" i="0" u="none" strike="noStrike" dirty="0">
                        <a:solidFill>
                          <a:srgbClr val="974706"/>
                        </a:solidFill>
                        <a:effectLst/>
                        <a:latin typeface="Calibri"/>
                      </a:endParaRPr>
                    </a:p>
                  </a:txBody>
                  <a:tcPr marL="8706" marR="8706" marT="8706" marB="0" anchor="b">
                    <a:solidFill>
                      <a:srgbClr val="FFFF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1.0000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06" marR="8706" marT="8706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1.0025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06" marR="8706" marT="8706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1.0021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06" marR="8706" marT="8706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1.0000</a:t>
                      </a:r>
                      <a:endParaRPr lang="en-US" sz="1400" b="0" i="0" u="none" strike="noStrike">
                        <a:solidFill>
                          <a:srgbClr val="974706"/>
                        </a:solidFill>
                        <a:effectLst/>
                        <a:latin typeface="Calibri"/>
                      </a:endParaRPr>
                    </a:p>
                  </a:txBody>
                  <a:tcPr marL="8706" marR="8706" marT="8706" marB="0" anchor="b">
                    <a:solidFill>
                      <a:srgbClr val="FFC0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1.0025</a:t>
                      </a:r>
                      <a:endParaRPr lang="en-US" sz="1400" b="0" i="0" u="none" strike="noStrike">
                        <a:solidFill>
                          <a:srgbClr val="974706"/>
                        </a:solidFill>
                        <a:effectLst/>
                        <a:latin typeface="Calibri"/>
                      </a:endParaRPr>
                    </a:p>
                  </a:txBody>
                  <a:tcPr marL="8706" marR="8706" marT="8706" marB="0" anchor="b">
                    <a:solidFill>
                      <a:srgbClr val="FFC0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1.0021</a:t>
                      </a:r>
                      <a:endParaRPr lang="en-US" sz="1400" b="0" i="0" u="none" strike="noStrike">
                        <a:solidFill>
                          <a:srgbClr val="974706"/>
                        </a:solidFill>
                        <a:effectLst/>
                        <a:latin typeface="Calibri"/>
                      </a:endParaRPr>
                    </a:p>
                  </a:txBody>
                  <a:tcPr marL="8706" marR="8706" marT="8706" marB="0" anchor="b">
                    <a:solidFill>
                      <a:srgbClr val="FFC000">
                        <a:alpha val="50000"/>
                      </a:srgbClr>
                    </a:solidFill>
                  </a:tcPr>
                </a:tc>
              </a:tr>
              <a:tr h="31556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spear/wget_v1.10.2</a:t>
                      </a:r>
                      <a:endParaRPr lang="en-US" sz="1400" b="0" i="1" u="none" strike="noStrike">
                        <a:solidFill>
                          <a:srgbClr val="7030A0"/>
                        </a:solidFill>
                        <a:effectLst/>
                        <a:latin typeface="Calibri"/>
                      </a:endParaRPr>
                    </a:p>
                  </a:txBody>
                  <a:tcPr marL="8706" marR="8706" marT="8706" marB="0" anchor="b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15364</a:t>
                      </a:r>
                      <a:endParaRPr lang="en-US" sz="1400" b="0" i="0" u="none" strike="noStrike">
                        <a:solidFill>
                          <a:srgbClr val="974706"/>
                        </a:solidFill>
                        <a:effectLst/>
                        <a:latin typeface="Calibri"/>
                      </a:endParaRPr>
                    </a:p>
                  </a:txBody>
                  <a:tcPr marL="8706" marR="8706" marT="8706" marB="0" anchor="b">
                    <a:solidFill>
                      <a:srgbClr val="FFFF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85.8M</a:t>
                      </a:r>
                      <a:endParaRPr lang="en-US" sz="1400" b="0" i="0" u="none" strike="noStrike">
                        <a:solidFill>
                          <a:srgbClr val="974706"/>
                        </a:solidFill>
                        <a:effectLst/>
                        <a:latin typeface="Calibri"/>
                      </a:endParaRPr>
                    </a:p>
                  </a:txBody>
                  <a:tcPr marL="8706" marR="8706" marT="8706" marB="0" anchor="b">
                    <a:solidFill>
                      <a:srgbClr val="FFFF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19.6M</a:t>
                      </a:r>
                      <a:endParaRPr lang="en-US" sz="1400" b="0" i="0" u="none" strike="noStrike" dirty="0">
                        <a:solidFill>
                          <a:srgbClr val="974706"/>
                        </a:solidFill>
                        <a:effectLst/>
                        <a:latin typeface="Calibri"/>
                      </a:endParaRPr>
                    </a:p>
                  </a:txBody>
                  <a:tcPr marL="8706" marR="8706" marT="8706" marB="0" anchor="b">
                    <a:solidFill>
                      <a:srgbClr val="FFFF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1.0000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06" marR="8706" marT="8706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1.0006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06" marR="8706" marT="8706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1.0013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06" marR="8706" marT="8706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1.0017</a:t>
                      </a:r>
                      <a:endParaRPr lang="en-US" sz="1400" b="0" i="0" u="none" strike="noStrike">
                        <a:solidFill>
                          <a:srgbClr val="974706"/>
                        </a:solidFill>
                        <a:effectLst/>
                        <a:latin typeface="Calibri"/>
                      </a:endParaRPr>
                    </a:p>
                  </a:txBody>
                  <a:tcPr marL="8706" marR="8706" marT="8706" marB="0" anchor="b">
                    <a:solidFill>
                      <a:srgbClr val="FFC0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1.0053</a:t>
                      </a:r>
                      <a:endParaRPr lang="en-US" sz="1400" b="0" i="0" u="none" strike="noStrike">
                        <a:solidFill>
                          <a:srgbClr val="974706"/>
                        </a:solidFill>
                        <a:effectLst/>
                        <a:latin typeface="Calibri"/>
                      </a:endParaRPr>
                    </a:p>
                  </a:txBody>
                  <a:tcPr marL="8706" marR="8706" marT="8706" marB="0" anchor="b">
                    <a:solidFill>
                      <a:srgbClr val="FFC0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1.0019</a:t>
                      </a:r>
                      <a:endParaRPr lang="en-US" sz="1400" b="0" i="0" u="none" strike="noStrike">
                        <a:solidFill>
                          <a:srgbClr val="974706"/>
                        </a:solidFill>
                        <a:effectLst/>
                        <a:latin typeface="Calibri"/>
                      </a:endParaRPr>
                    </a:p>
                  </a:txBody>
                  <a:tcPr marL="8706" marR="8706" marT="8706" marB="0" anchor="b">
                    <a:solidFill>
                      <a:srgbClr val="FFC000">
                        <a:alpha val="50000"/>
                      </a:srgbClr>
                    </a:solidFill>
                  </a:tcPr>
                </a:tc>
              </a:tr>
              <a:tr h="31556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brummayerbiere2</a:t>
                      </a:r>
                      <a:endParaRPr lang="en-US" sz="1400" b="0" i="1" u="none" strike="noStrike">
                        <a:solidFill>
                          <a:srgbClr val="7030A0"/>
                        </a:solidFill>
                        <a:effectLst/>
                        <a:latin typeface="Calibri"/>
                      </a:endParaRPr>
                    </a:p>
                  </a:txBody>
                  <a:tcPr marL="8706" marR="8706" marT="8706" marB="0" anchor="b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62564</a:t>
                      </a:r>
                      <a:endParaRPr lang="en-US" sz="1400" b="0" i="0" u="none" strike="noStrike">
                        <a:solidFill>
                          <a:srgbClr val="974706"/>
                        </a:solidFill>
                        <a:effectLst/>
                        <a:latin typeface="Calibri"/>
                      </a:endParaRPr>
                    </a:p>
                  </a:txBody>
                  <a:tcPr marL="8706" marR="8706" marT="8706" marB="0" anchor="b">
                    <a:solidFill>
                      <a:srgbClr val="FFFF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71.9M</a:t>
                      </a:r>
                      <a:endParaRPr lang="en-US" sz="1400" b="0" i="0" u="none" strike="noStrike">
                        <a:solidFill>
                          <a:srgbClr val="974706"/>
                        </a:solidFill>
                        <a:effectLst/>
                        <a:latin typeface="Calibri"/>
                      </a:endParaRPr>
                    </a:p>
                  </a:txBody>
                  <a:tcPr marL="8706" marR="8706" marT="8706" marB="0" anchor="b">
                    <a:solidFill>
                      <a:srgbClr val="FFFF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12.8M</a:t>
                      </a:r>
                      <a:endParaRPr lang="en-US" sz="1400" b="0" i="0" u="none" strike="noStrike" dirty="0">
                        <a:solidFill>
                          <a:srgbClr val="974706"/>
                        </a:solidFill>
                        <a:effectLst/>
                        <a:latin typeface="Calibri"/>
                      </a:endParaRPr>
                    </a:p>
                  </a:txBody>
                  <a:tcPr marL="8706" marR="8706" marT="8706" marB="0" anchor="b">
                    <a:solidFill>
                      <a:srgbClr val="FFFF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1.0000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06" marR="8706" marT="8706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1.3639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06" marR="8706" marT="8706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1.0038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06" marR="8706" marT="8706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1.0000</a:t>
                      </a:r>
                      <a:endParaRPr lang="en-US" sz="1400" b="0" i="0" u="none" strike="noStrike" dirty="0">
                        <a:solidFill>
                          <a:srgbClr val="974706"/>
                        </a:solidFill>
                        <a:effectLst/>
                        <a:latin typeface="Calibri"/>
                      </a:endParaRPr>
                    </a:p>
                  </a:txBody>
                  <a:tcPr marL="8706" marR="8706" marT="8706" marB="0" anchor="b">
                    <a:solidFill>
                      <a:srgbClr val="FFC0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1.3639</a:t>
                      </a:r>
                      <a:endParaRPr lang="en-US" sz="1400" b="0" i="0" u="none" strike="noStrike" dirty="0">
                        <a:solidFill>
                          <a:srgbClr val="974706"/>
                        </a:solidFill>
                        <a:effectLst/>
                        <a:latin typeface="Calibri"/>
                      </a:endParaRPr>
                    </a:p>
                  </a:txBody>
                  <a:tcPr marL="8706" marR="8706" marT="8706" marB="0" anchor="b">
                    <a:solidFill>
                      <a:srgbClr val="FFC0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1.0038</a:t>
                      </a:r>
                      <a:endParaRPr lang="en-US" sz="1400" b="0" i="0" u="none" strike="noStrike">
                        <a:solidFill>
                          <a:srgbClr val="974706"/>
                        </a:solidFill>
                        <a:effectLst/>
                        <a:latin typeface="Calibri"/>
                      </a:endParaRPr>
                    </a:p>
                  </a:txBody>
                  <a:tcPr marL="8706" marR="8706" marT="8706" marB="0" anchor="b">
                    <a:solidFill>
                      <a:srgbClr val="FFC000">
                        <a:alpha val="50000"/>
                      </a:srgbClr>
                    </a:solidFill>
                  </a:tcPr>
                </a:tc>
              </a:tr>
              <a:tr h="31556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calypto</a:t>
                      </a:r>
                      <a:endParaRPr lang="en-US" sz="1400" b="0" i="1" u="none" strike="noStrike">
                        <a:solidFill>
                          <a:srgbClr val="7030A0"/>
                        </a:solidFill>
                        <a:effectLst/>
                        <a:latin typeface="Calibri"/>
                      </a:endParaRPr>
                    </a:p>
                  </a:txBody>
                  <a:tcPr marL="8706" marR="8706" marT="8706" marB="0" anchor="b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11786</a:t>
                      </a:r>
                      <a:endParaRPr lang="en-US" sz="1400" b="0" i="0" u="none" strike="noStrike">
                        <a:solidFill>
                          <a:srgbClr val="974706"/>
                        </a:solidFill>
                        <a:effectLst/>
                        <a:latin typeface="Calibri"/>
                      </a:endParaRPr>
                    </a:p>
                  </a:txBody>
                  <a:tcPr marL="8706" marR="8706" marT="8706" marB="0" anchor="b">
                    <a:solidFill>
                      <a:srgbClr val="FFFF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0.74M</a:t>
                      </a:r>
                      <a:endParaRPr lang="en-US" sz="1400" b="0" i="0" u="none" strike="noStrike">
                        <a:solidFill>
                          <a:srgbClr val="974706"/>
                        </a:solidFill>
                        <a:effectLst/>
                        <a:latin typeface="Calibri"/>
                      </a:endParaRPr>
                    </a:p>
                  </a:txBody>
                  <a:tcPr marL="8706" marR="8706" marT="8706" marB="0" anchor="b">
                    <a:solidFill>
                      <a:srgbClr val="FFFF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0.29M</a:t>
                      </a:r>
                      <a:endParaRPr lang="en-US" sz="1400" b="0" i="0" u="none" strike="noStrike" dirty="0">
                        <a:solidFill>
                          <a:srgbClr val="974706"/>
                        </a:solidFill>
                        <a:effectLst/>
                        <a:latin typeface="Calibri"/>
                      </a:endParaRPr>
                    </a:p>
                  </a:txBody>
                  <a:tcPr marL="8706" marR="8706" marT="8706" marB="0" anchor="b">
                    <a:solidFill>
                      <a:srgbClr val="FFFF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1.0448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06" marR="8706" marT="8706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1.3839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06" marR="8706" marT="8706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1.4321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06" marR="8706" marT="8706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1.0448</a:t>
                      </a:r>
                      <a:endParaRPr lang="en-US" sz="1400" b="0" i="0" u="none" strike="noStrike">
                        <a:solidFill>
                          <a:srgbClr val="974706"/>
                        </a:solidFill>
                        <a:effectLst/>
                        <a:latin typeface="Calibri"/>
                      </a:endParaRPr>
                    </a:p>
                  </a:txBody>
                  <a:tcPr marL="8706" marR="8706" marT="8706" marB="0" anchor="b">
                    <a:solidFill>
                      <a:srgbClr val="FFC0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1.3963</a:t>
                      </a:r>
                      <a:endParaRPr lang="en-US" sz="1400" b="0" i="0" u="none" strike="noStrike" dirty="0">
                        <a:solidFill>
                          <a:srgbClr val="974706"/>
                        </a:solidFill>
                        <a:effectLst/>
                        <a:latin typeface="Calibri"/>
                      </a:endParaRPr>
                    </a:p>
                  </a:txBody>
                  <a:tcPr marL="8706" marR="8706" marT="8706" marB="0" anchor="b">
                    <a:solidFill>
                      <a:srgbClr val="FFC0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1.4375</a:t>
                      </a:r>
                      <a:endParaRPr lang="en-US" sz="1400" b="0" i="0" u="none" strike="noStrike" dirty="0">
                        <a:solidFill>
                          <a:srgbClr val="974706"/>
                        </a:solidFill>
                        <a:effectLst/>
                        <a:latin typeface="Calibri"/>
                      </a:endParaRPr>
                    </a:p>
                  </a:txBody>
                  <a:tcPr marL="8706" marR="8706" marT="8706" marB="0" anchor="b">
                    <a:solidFill>
                      <a:srgbClr val="FFC000">
                        <a:alpha val="50000"/>
                      </a:srgbClr>
                    </a:solidFill>
                  </a:tcPr>
                </a:tc>
              </a:tr>
              <a:tr h="31556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err="1">
                          <a:effectLst/>
                        </a:rPr>
                        <a:t>brutomesso</a:t>
                      </a:r>
                      <a:r>
                        <a:rPr lang="en-US" sz="1400" u="none" strike="noStrike" dirty="0">
                          <a:effectLst/>
                        </a:rPr>
                        <a:t>/core</a:t>
                      </a:r>
                      <a:endParaRPr lang="en-US" sz="1400" b="0" i="1" u="none" strike="noStrike" dirty="0">
                        <a:solidFill>
                          <a:srgbClr val="7030A0"/>
                        </a:solidFill>
                        <a:effectLst/>
                        <a:latin typeface="Calibri"/>
                      </a:endParaRPr>
                    </a:p>
                  </a:txBody>
                  <a:tcPr marL="8706" marR="8706" marT="8706" marB="0" anchor="b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6.49M</a:t>
                      </a:r>
                      <a:endParaRPr lang="en-US" sz="1400" b="0" i="0" u="none" strike="noStrike">
                        <a:solidFill>
                          <a:srgbClr val="974706"/>
                        </a:solidFill>
                        <a:effectLst/>
                        <a:latin typeface="Calibri"/>
                      </a:endParaRPr>
                    </a:p>
                  </a:txBody>
                  <a:tcPr marL="8706" marR="8706" marT="8706" marB="0" anchor="b">
                    <a:solidFill>
                      <a:srgbClr val="FFFF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106M</a:t>
                      </a:r>
                      <a:endParaRPr lang="en-US" sz="1400" b="0" i="0" u="none" strike="noStrike">
                        <a:solidFill>
                          <a:srgbClr val="974706"/>
                        </a:solidFill>
                        <a:effectLst/>
                        <a:latin typeface="Calibri"/>
                      </a:endParaRPr>
                    </a:p>
                  </a:txBody>
                  <a:tcPr marL="8706" marR="8706" marT="8706" marB="0" anchor="b">
                    <a:solidFill>
                      <a:srgbClr val="FFFF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40.9M</a:t>
                      </a:r>
                      <a:endParaRPr lang="en-US" sz="1400" b="0" i="0" u="none" strike="noStrike" dirty="0">
                        <a:solidFill>
                          <a:srgbClr val="974706"/>
                        </a:solidFill>
                        <a:effectLst/>
                        <a:latin typeface="Calibri"/>
                      </a:endParaRPr>
                    </a:p>
                  </a:txBody>
                  <a:tcPr marL="8706" marR="8706" marT="8706" marB="0" anchor="b">
                    <a:solidFill>
                      <a:srgbClr val="FFFF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1.0111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06" marR="8706" marT="8706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1.3442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06" marR="8706" marT="8706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1.4920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06" marR="8706" marT="8706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1.0370</a:t>
                      </a:r>
                      <a:endParaRPr lang="en-US" sz="1400" b="0" i="0" u="none" strike="noStrike">
                        <a:solidFill>
                          <a:srgbClr val="974706"/>
                        </a:solidFill>
                        <a:effectLst/>
                        <a:latin typeface="Calibri"/>
                      </a:endParaRPr>
                    </a:p>
                  </a:txBody>
                  <a:tcPr marL="8706" marR="8706" marT="8706" marB="0" anchor="b">
                    <a:solidFill>
                      <a:srgbClr val="FFC0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1.3788</a:t>
                      </a:r>
                      <a:endParaRPr lang="en-US" sz="1400" b="0" i="0" u="none" strike="noStrike">
                        <a:solidFill>
                          <a:srgbClr val="974706"/>
                        </a:solidFill>
                        <a:effectLst/>
                        <a:latin typeface="Calibri"/>
                      </a:endParaRPr>
                    </a:p>
                  </a:txBody>
                  <a:tcPr marL="8706" marR="8706" marT="8706" marB="0" anchor="b">
                    <a:solidFill>
                      <a:srgbClr val="FFC0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1.5262</a:t>
                      </a:r>
                      <a:endParaRPr lang="en-US" sz="1400" b="0" i="0" u="none" strike="noStrike" dirty="0">
                        <a:solidFill>
                          <a:srgbClr val="974706"/>
                        </a:solidFill>
                        <a:effectLst/>
                        <a:latin typeface="Calibri"/>
                      </a:endParaRPr>
                    </a:p>
                  </a:txBody>
                  <a:tcPr marL="8706" marR="8706" marT="8706" marB="0" anchor="b">
                    <a:solidFill>
                      <a:srgbClr val="FFC000">
                        <a:alpha val="5000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0" y="457201"/>
            <a:ext cx="5105400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sz="1200" dirty="0" smtClean="0"/>
              <a:t>Significant reduction in CNF size</a:t>
            </a:r>
          </a:p>
          <a:p>
            <a:pPr marL="285750" indent="-285750">
              <a:buFontTx/>
              <a:buChar char="-"/>
            </a:pPr>
            <a:r>
              <a:rPr lang="en-US" sz="1200" dirty="0" smtClean="0"/>
              <a:t>Marginal reduction in the ops num. =&gt; hints that word-level hashing may not be critical</a:t>
            </a:r>
          </a:p>
          <a:p>
            <a:pPr marL="285750" indent="-285750">
              <a:buFontTx/>
              <a:buChar char="-"/>
            </a:pPr>
            <a:r>
              <a:rPr lang="en-US" sz="1200" dirty="0" smtClean="0"/>
              <a:t>Correlation between the CNF size and </a:t>
            </a:r>
            <a:r>
              <a:rPr lang="en-US" sz="1200" dirty="0" smtClean="0"/>
              <a:t>perf</a:t>
            </a:r>
            <a:r>
              <a:rPr lang="en-US" sz="1200" dirty="0" smtClean="0"/>
              <a:t>ormance</a:t>
            </a:r>
            <a:r>
              <a:rPr lang="en-US" sz="1200" dirty="0" smtClean="0"/>
              <a:t> </a:t>
            </a:r>
            <a:r>
              <a:rPr lang="en-US" sz="1200" dirty="0" smtClean="0"/>
              <a:t>is not absolute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206435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1722590"/>
              </p:ext>
            </p:extLst>
          </p:nvPr>
        </p:nvGraphicFramePr>
        <p:xfrm>
          <a:off x="228598" y="762000"/>
          <a:ext cx="8763000" cy="585379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66708"/>
                <a:gridCol w="771694"/>
                <a:gridCol w="685800"/>
                <a:gridCol w="685800"/>
                <a:gridCol w="762000"/>
                <a:gridCol w="918933"/>
                <a:gridCol w="757467"/>
                <a:gridCol w="685800"/>
                <a:gridCol w="519972"/>
                <a:gridCol w="654413"/>
                <a:gridCol w="654413"/>
              </a:tblGrid>
              <a:tr h="465905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600" b="1" i="1" u="none" strike="noStrike" dirty="0">
                          <a:solidFill>
                            <a:srgbClr val="7030A0"/>
                          </a:solidFill>
                          <a:effectLst/>
                        </a:rPr>
                        <a:t>Family</a:t>
                      </a:r>
                      <a:endParaRPr lang="en-US" sz="1600" b="1" i="1" u="none" strike="noStrike" dirty="0">
                        <a:solidFill>
                          <a:srgbClr val="7030A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600" b="1" i="1" u="none" strike="noStrike" dirty="0">
                          <a:solidFill>
                            <a:srgbClr val="7030A0"/>
                          </a:solidFill>
                          <a:effectLst/>
                        </a:rPr>
                        <a:t>Run-time in seconds</a:t>
                      </a:r>
                      <a:endParaRPr lang="en-US" sz="1600" b="1" i="1" u="none" strike="noStrike" dirty="0">
                        <a:solidFill>
                          <a:srgbClr val="7030A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FFFF00">
                        <a:alpha val="5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600" b="1" i="1" u="none" strike="noStrike" dirty="0">
                          <a:solidFill>
                            <a:srgbClr val="7030A0"/>
                          </a:solidFill>
                          <a:effectLst/>
                        </a:rPr>
                        <a:t>Solved Instances</a:t>
                      </a:r>
                      <a:endParaRPr lang="en-US" sz="1600" b="1" i="1" u="none" strike="noStrike" dirty="0">
                        <a:solidFill>
                          <a:srgbClr val="7030A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84328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 dirty="0" err="1">
                          <a:solidFill>
                            <a:srgbClr val="C00000"/>
                          </a:solidFill>
                          <a:effectLst/>
                        </a:rPr>
                        <a:t>Boolector</a:t>
                      </a:r>
                      <a:endParaRPr lang="en-US" sz="1200" b="1" i="1" u="none" strike="noStrike" dirty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FFFF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Mathsat</a:t>
                      </a:r>
                      <a:endParaRPr lang="en-US" sz="1200" b="1" i="1" u="none" strike="noStrike" dirty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FFFF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>
                          <a:solidFill>
                            <a:srgbClr val="C00000"/>
                          </a:solidFill>
                          <a:effectLst/>
                        </a:rPr>
                        <a:t>STP</a:t>
                      </a:r>
                      <a:endParaRPr lang="en-US" sz="1200" b="1" i="1" u="none" strike="noStrike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FFFF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 dirty="0" smtClean="0">
                          <a:solidFill>
                            <a:srgbClr val="C00000"/>
                          </a:solidFill>
                          <a:effectLst/>
                        </a:rPr>
                        <a:t>Hazel</a:t>
                      </a:r>
                      <a:r>
                        <a:rPr lang="en-US" sz="1200" b="1" u="none" strike="noStrike" baseline="-25000" dirty="0" smtClean="0">
                          <a:solidFill>
                            <a:srgbClr val="C00000"/>
                          </a:solidFill>
                          <a:effectLst/>
                        </a:rPr>
                        <a:t>10</a:t>
                      </a:r>
                      <a:endParaRPr lang="en-US" sz="1200" b="1" i="1" u="none" strike="noStrike" baseline="-25000" dirty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FFFF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 dirty="0" smtClean="0">
                          <a:solidFill>
                            <a:srgbClr val="C00000"/>
                          </a:solidFill>
                          <a:effectLst/>
                        </a:rPr>
                        <a:t>Hazel</a:t>
                      </a:r>
                      <a:r>
                        <a:rPr lang="en-US" sz="1200" b="1" u="none" strike="noStrike" baseline="-25000" dirty="0" smtClean="0">
                          <a:solidFill>
                            <a:srgbClr val="C00000"/>
                          </a:solidFill>
                          <a:effectLst/>
                        </a:rPr>
                        <a:t>1000</a:t>
                      </a:r>
                      <a:endParaRPr lang="en-US" sz="1200" b="1" i="1" u="none" strike="noStrike" baseline="-25000" dirty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FFFF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 dirty="0" err="1">
                          <a:solidFill>
                            <a:srgbClr val="C00000"/>
                          </a:solidFill>
                          <a:effectLst/>
                        </a:rPr>
                        <a:t>Boolector</a:t>
                      </a:r>
                      <a:endParaRPr lang="en-US" sz="1200" b="1" i="1" u="none" strike="noStrike" dirty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Mathsat</a:t>
                      </a:r>
                      <a:endParaRPr lang="en-US" sz="1200" b="1" i="1" u="none" strike="noStrike" dirty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STP</a:t>
                      </a:r>
                      <a:endParaRPr lang="en-US" sz="1200" b="1" i="1" u="none" strike="noStrike" dirty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 dirty="0" smtClean="0">
                          <a:solidFill>
                            <a:srgbClr val="C00000"/>
                          </a:solidFill>
                          <a:effectLst/>
                        </a:rPr>
                        <a:t>Hazel</a:t>
                      </a:r>
                      <a:r>
                        <a:rPr lang="en-US" sz="1200" b="1" u="none" strike="noStrike" baseline="-25000" dirty="0" smtClean="0">
                          <a:solidFill>
                            <a:srgbClr val="C00000"/>
                          </a:solidFill>
                          <a:effectLst/>
                        </a:rPr>
                        <a:t>10</a:t>
                      </a:r>
                      <a:endParaRPr lang="en-US" sz="1200" b="1" i="1" u="none" strike="noStrike" baseline="-25000" dirty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 dirty="0" smtClean="0">
                          <a:solidFill>
                            <a:srgbClr val="C00000"/>
                          </a:solidFill>
                          <a:effectLst/>
                        </a:rPr>
                        <a:t>Hazel</a:t>
                      </a:r>
                      <a:r>
                        <a:rPr lang="en-US" sz="1200" b="1" u="none" strike="noStrike" baseline="-25000" dirty="0" smtClean="0">
                          <a:solidFill>
                            <a:srgbClr val="C00000"/>
                          </a:solidFill>
                          <a:effectLst/>
                        </a:rPr>
                        <a:t>1000</a:t>
                      </a:r>
                      <a:endParaRPr lang="en-US" sz="1200" b="1" i="1" u="none" strike="noStrike" baseline="-25000" dirty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46590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spear/openldap_v2.3.35</a:t>
                      </a:r>
                      <a:endParaRPr lang="en-US" sz="1600" b="0" i="1" u="none" strike="noStrike">
                        <a:solidFill>
                          <a:srgbClr val="7030A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1924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FFFF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1200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FFFF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1204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FFFF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600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FFFF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19</a:t>
                      </a:r>
                      <a:endParaRPr lang="en-US" sz="16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FFFF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7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8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46590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pipe</a:t>
                      </a:r>
                      <a:endParaRPr lang="en-US" sz="1600" b="0" i="1" u="none" strike="noStrike">
                        <a:solidFill>
                          <a:srgbClr val="7030A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325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FFFF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600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FFFF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600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FFFF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155</a:t>
                      </a:r>
                      <a:endParaRPr lang="en-US" sz="16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FFFF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600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FFFF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46590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brummayerbiere</a:t>
                      </a:r>
                      <a:endParaRPr lang="en-US" sz="1600" b="0" i="1" u="none" strike="noStrike">
                        <a:solidFill>
                          <a:srgbClr val="7030A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907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FFFF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4994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FFFF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736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FFFF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709</a:t>
                      </a:r>
                      <a:endParaRPr lang="en-US" sz="16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FFFF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711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FFFF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41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36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40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41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41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46590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wienand-cav2008/Booth</a:t>
                      </a:r>
                      <a:endParaRPr lang="en-US" sz="1600" b="0" i="1" u="none" strike="noStrike">
                        <a:solidFill>
                          <a:srgbClr val="7030A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21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FFFF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19</a:t>
                      </a:r>
                      <a:endParaRPr lang="en-US" sz="16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FFFF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45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FFFF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26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FFFF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26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FFFF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2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46590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uum</a:t>
                      </a:r>
                      <a:endParaRPr lang="en-US" sz="1600" b="0" i="1" u="none" strike="noStrike">
                        <a:solidFill>
                          <a:srgbClr val="7030A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FFFF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29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FFFF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FFFF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12</a:t>
                      </a:r>
                      <a:endParaRPr lang="en-US" sz="16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FFFF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12</a:t>
                      </a:r>
                      <a:endParaRPr lang="en-US" sz="16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FFFF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2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2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84328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brutomesso/simple_processor</a:t>
                      </a:r>
                      <a:endParaRPr lang="en-US" sz="1600" b="0" i="1" u="none" strike="noStrike">
                        <a:solidFill>
                          <a:srgbClr val="7030A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1908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FFFF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22488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FFFF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5156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FFFF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266</a:t>
                      </a:r>
                      <a:endParaRPr lang="en-US" sz="16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FFFF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266</a:t>
                      </a:r>
                      <a:endParaRPr lang="en-US" sz="16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FFFF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64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29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59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64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64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84328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uclid_contrib_smtcomp09</a:t>
                      </a:r>
                      <a:endParaRPr lang="en-US" sz="1600" b="0" i="1" u="none" strike="noStrike">
                        <a:solidFill>
                          <a:srgbClr val="7030A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783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FFFF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268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FFFF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770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FFFF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200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FFFF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169</a:t>
                      </a:r>
                      <a:endParaRPr lang="en-US" sz="16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FFFF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7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7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7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7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7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46590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uclid/catchconv</a:t>
                      </a:r>
                      <a:endParaRPr lang="en-US" sz="1600" b="0" i="1" u="none" strike="noStrike">
                        <a:solidFill>
                          <a:srgbClr val="7030A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9015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FFFF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201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FFFF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19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FFFF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8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FFFF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7</a:t>
                      </a:r>
                      <a:endParaRPr lang="en-US" sz="16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FFFF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414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414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414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414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414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28836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Related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48768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Normal forms for </a:t>
            </a:r>
            <a:r>
              <a:rPr lang="en-US" dirty="0" err="1">
                <a:solidFill>
                  <a:srgbClr val="7030A0"/>
                </a:solidFill>
              </a:rPr>
              <a:t>concat</a:t>
            </a:r>
            <a:r>
              <a:rPr lang="en-US" dirty="0"/>
              <a:t>/</a:t>
            </a:r>
            <a:r>
              <a:rPr lang="en-US" dirty="0">
                <a:solidFill>
                  <a:srgbClr val="7030A0"/>
                </a:solidFill>
              </a:rPr>
              <a:t>extract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smtClean="0"/>
              <a:t>are well-known (see </a:t>
            </a:r>
            <a:r>
              <a:rPr lang="en-US" dirty="0" smtClean="0"/>
              <a:t>ref’s in the paper)</a:t>
            </a:r>
            <a:endParaRPr lang="en-US" dirty="0" smtClean="0"/>
          </a:p>
          <a:p>
            <a:pPr lvl="1"/>
            <a:r>
              <a:rPr lang="en-US" dirty="0" smtClean="0"/>
              <a:t>Our </a:t>
            </a:r>
            <a:r>
              <a:rPr lang="en-US" dirty="0" smtClean="0"/>
              <a:t>work identifies and defines the class of BP operations; our </a:t>
            </a:r>
            <a:r>
              <a:rPr lang="en-US" dirty="0" smtClean="0"/>
              <a:t>approach is integrated into a modern eager SMT solver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A DPLL(T) </a:t>
            </a:r>
            <a:r>
              <a:rPr lang="en-US" dirty="0" smtClean="0">
                <a:solidFill>
                  <a:srgbClr val="7030A0"/>
                </a:solidFill>
              </a:rPr>
              <a:t>theory solver</a:t>
            </a:r>
            <a:r>
              <a:rPr lang="en-US" dirty="0" smtClean="0"/>
              <a:t> for </a:t>
            </a:r>
            <a:r>
              <a:rPr lang="en-US" dirty="0" smtClean="0">
                <a:solidFill>
                  <a:srgbClr val="7030A0"/>
                </a:solidFill>
              </a:rPr>
              <a:t>extract</a:t>
            </a:r>
            <a:r>
              <a:rPr lang="en-US" dirty="0" smtClean="0"/>
              <a:t>, </a:t>
            </a:r>
            <a:r>
              <a:rPr lang="en-US" dirty="0" err="1" smtClean="0">
                <a:solidFill>
                  <a:srgbClr val="7030A0"/>
                </a:solidFill>
              </a:rPr>
              <a:t>concat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smtClean="0"/>
              <a:t>and </a:t>
            </a:r>
            <a:r>
              <a:rPr lang="en-US" dirty="0" smtClean="0">
                <a:solidFill>
                  <a:srgbClr val="7030A0"/>
                </a:solidFill>
              </a:rPr>
              <a:t>equality</a:t>
            </a:r>
            <a:r>
              <a:rPr lang="en-US" dirty="0" smtClean="0"/>
              <a:t> applied within </a:t>
            </a:r>
            <a:r>
              <a:rPr lang="en-US" dirty="0" smtClean="0">
                <a:solidFill>
                  <a:srgbClr val="7030A0"/>
                </a:solidFill>
              </a:rPr>
              <a:t>lazy </a:t>
            </a:r>
            <a:r>
              <a:rPr lang="en-US" dirty="0">
                <a:solidFill>
                  <a:srgbClr val="7030A0"/>
                </a:solidFill>
              </a:rPr>
              <a:t>SMT </a:t>
            </a:r>
            <a:r>
              <a:rPr lang="en-US" dirty="0" smtClean="0">
                <a:solidFill>
                  <a:srgbClr val="7030A0"/>
                </a:solidFill>
              </a:rPr>
              <a:t>solving </a:t>
            </a:r>
            <a:r>
              <a:rPr lang="en-US" dirty="0" smtClean="0"/>
              <a:t>was proposed in ICCAD’09, </a:t>
            </a:r>
            <a:r>
              <a:rPr lang="en-US" i="1" dirty="0" err="1" smtClean="0"/>
              <a:t>Brottomesso&amp;Sharygina</a:t>
            </a:r>
            <a:endParaRPr lang="en-US" dirty="0" smtClean="0"/>
          </a:p>
          <a:p>
            <a:pPr lvl="1"/>
            <a:r>
              <a:rPr lang="en-US" dirty="0" smtClean="0">
                <a:solidFill>
                  <a:srgbClr val="7030A0"/>
                </a:solidFill>
              </a:rPr>
              <a:t>O</a:t>
            </a:r>
            <a:r>
              <a:rPr lang="en-US" dirty="0" smtClean="0"/>
              <a:t>ur </a:t>
            </a:r>
            <a:r>
              <a:rPr lang="en-US" dirty="0" smtClean="0"/>
              <a:t>algorithms are integrated into an </a:t>
            </a:r>
            <a:r>
              <a:rPr lang="en-US" dirty="0" smtClean="0">
                <a:solidFill>
                  <a:srgbClr val="7030A0"/>
                </a:solidFill>
              </a:rPr>
              <a:t>eager</a:t>
            </a:r>
            <a:r>
              <a:rPr lang="en-US" dirty="0" smtClean="0"/>
              <a:t> SMT solver; we define and handle </a:t>
            </a:r>
            <a:r>
              <a:rPr lang="en-US" dirty="0" smtClean="0">
                <a:solidFill>
                  <a:srgbClr val="7030A0"/>
                </a:solidFill>
              </a:rPr>
              <a:t>10 BP ops</a:t>
            </a:r>
            <a:r>
              <a:rPr lang="en-US" dirty="0" smtClean="0"/>
              <a:t>, but </a:t>
            </a:r>
            <a:r>
              <a:rPr lang="en-US" dirty="0" smtClean="0">
                <a:solidFill>
                  <a:srgbClr val="7030A0"/>
                </a:solidFill>
              </a:rPr>
              <a:t>not equalities</a:t>
            </a:r>
            <a:r>
              <a:rPr lang="en-US" dirty="0" smtClean="0"/>
              <a:t>.</a:t>
            </a:r>
          </a:p>
          <a:p>
            <a:pPr marL="274320" lvl="1" indent="0">
              <a:buNone/>
            </a:pPr>
            <a:endParaRPr lang="en-US" dirty="0"/>
          </a:p>
          <a:p>
            <a:r>
              <a:rPr lang="en-US" dirty="0" smtClean="0">
                <a:solidFill>
                  <a:srgbClr val="7030A0"/>
                </a:solidFill>
              </a:rPr>
              <a:t>Bit-level sharing</a:t>
            </a:r>
            <a:r>
              <a:rPr lang="en-US" dirty="0" smtClean="0"/>
              <a:t> of CNF variables for </a:t>
            </a:r>
            <a:r>
              <a:rPr lang="en-US" dirty="0" err="1" smtClean="0">
                <a:solidFill>
                  <a:srgbClr val="7030A0"/>
                </a:solidFill>
              </a:rPr>
              <a:t>concat</a:t>
            </a:r>
            <a:r>
              <a:rPr lang="en-US" dirty="0" smtClean="0"/>
              <a:t>/</a:t>
            </a:r>
            <a:r>
              <a:rPr lang="en-US" dirty="0" smtClean="0">
                <a:solidFill>
                  <a:srgbClr val="7030A0"/>
                </a:solidFill>
              </a:rPr>
              <a:t>extract</a:t>
            </a:r>
            <a:r>
              <a:rPr lang="en-US" dirty="0" smtClean="0"/>
              <a:t> is known in the community and applied by various </a:t>
            </a:r>
            <a:r>
              <a:rPr lang="en-US" dirty="0" smtClean="0"/>
              <a:t>solvers</a:t>
            </a:r>
            <a:r>
              <a:rPr lang="en-US" dirty="0"/>
              <a:t>, but AFAIK </a:t>
            </a:r>
            <a:r>
              <a:rPr lang="en-US" dirty="0" smtClean="0">
                <a:solidFill>
                  <a:srgbClr val="7030A0"/>
                </a:solidFill>
              </a:rPr>
              <a:t>not published</a:t>
            </a:r>
            <a:endParaRPr lang="en-US" dirty="0" smtClean="0">
              <a:solidFill>
                <a:srgbClr val="7030A0"/>
              </a:solidFill>
            </a:endParaRPr>
          </a:p>
          <a:p>
            <a:pPr lvl="1"/>
            <a:r>
              <a:rPr lang="en-US" dirty="0"/>
              <a:t>Any bit-level solution </a:t>
            </a:r>
            <a:r>
              <a:rPr lang="en-US" dirty="0" smtClean="0"/>
              <a:t>lacks </a:t>
            </a:r>
            <a:r>
              <a:rPr lang="en-US" dirty="0"/>
              <a:t>the word-level hashing </a:t>
            </a:r>
            <a:r>
              <a:rPr lang="en-US" dirty="0" smtClean="0"/>
              <a:t>ability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Essential algorithms </a:t>
            </a:r>
            <a:r>
              <a:rPr lang="en-US" dirty="0"/>
              <a:t>used in BV </a:t>
            </a:r>
            <a:r>
              <a:rPr lang="en-US" dirty="0" smtClean="0"/>
              <a:t>preprocessing are often unpublished</a:t>
            </a:r>
            <a:r>
              <a:rPr lang="en-US" dirty="0" smtClean="0">
                <a:sym typeface="Wingdings" pitchFamily="2" charset="2"/>
              </a:rPr>
              <a:t></a:t>
            </a:r>
          </a:p>
        </p:txBody>
      </p:sp>
    </p:spTree>
    <p:extLst>
      <p:ext uri="{BB962C8B-B14F-4D97-AF65-F5344CB8AC3E}">
        <p14:creationId xmlns:p14="http://schemas.microsoft.com/office/powerpoint/2010/main" val="1074547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</a:t>
            </a:r>
            <a:r>
              <a:rPr lang="en-US" dirty="0" smtClean="0"/>
              <a:t>identified and defined </a:t>
            </a:r>
            <a:r>
              <a:rPr lang="en-US" dirty="0" smtClean="0"/>
              <a:t>a </a:t>
            </a:r>
            <a:r>
              <a:rPr lang="en-US" dirty="0"/>
              <a:t>class of </a:t>
            </a:r>
            <a:r>
              <a:rPr lang="en-US" dirty="0" smtClean="0"/>
              <a:t>Bit-Vector </a:t>
            </a:r>
            <a:r>
              <a:rPr lang="en-US" dirty="0"/>
              <a:t>(BV) operations, called Bit-Propagating (BP)</a:t>
            </a:r>
          </a:p>
          <a:p>
            <a:endParaRPr lang="en-US" dirty="0"/>
          </a:p>
          <a:p>
            <a:r>
              <a:rPr lang="en-US" dirty="0"/>
              <a:t>We </a:t>
            </a:r>
            <a:r>
              <a:rPr lang="en-US" dirty="0" smtClean="0"/>
              <a:t>proposed </a:t>
            </a:r>
            <a:r>
              <a:rPr lang="en-US" dirty="0"/>
              <a:t>an algorithm for handling BP operations efficiently during online preprocessing in eager BV solving</a:t>
            </a:r>
          </a:p>
          <a:p>
            <a:endParaRPr lang="en-US" dirty="0"/>
          </a:p>
          <a:p>
            <a:r>
              <a:rPr lang="en-US" dirty="0"/>
              <a:t>We </a:t>
            </a:r>
            <a:r>
              <a:rPr lang="en-US" dirty="0" smtClean="0"/>
              <a:t>demonstrated </a:t>
            </a:r>
            <a:r>
              <a:rPr lang="en-US" dirty="0"/>
              <a:t>a performance boost </a:t>
            </a:r>
            <a:r>
              <a:rPr lang="en-US" dirty="0" smtClean="0"/>
              <a:t>across various </a:t>
            </a:r>
            <a:r>
              <a:rPr lang="en-US" dirty="0"/>
              <a:t>SMT-LIB </a:t>
            </a:r>
            <a:r>
              <a:rPr lang="en-US" dirty="0" smtClean="0"/>
              <a:t>families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2521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7" name="Picture 7" descr="C:\Users\nadela\AppData\Local\Microsoft\Windows\Temporary Internet Files\Content.IE5\R6ABQ28Z\MC900105222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6247" y="1676400"/>
            <a:ext cx="6653060" cy="35813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43626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Bit-Propagating Normal Form (BPNF)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10600" cy="4876800"/>
          </a:xfrm>
        </p:spPr>
        <p:txBody>
          <a:bodyPr/>
          <a:lstStyle/>
          <a:p>
            <a:r>
              <a:rPr lang="en-US" dirty="0" smtClean="0"/>
              <a:t>A variable is </a:t>
            </a:r>
            <a:r>
              <a:rPr lang="en-US" dirty="0" smtClean="0">
                <a:solidFill>
                  <a:srgbClr val="7030A0"/>
                </a:solidFill>
              </a:rPr>
              <a:t>bit-propagating</a:t>
            </a:r>
            <a:r>
              <a:rPr lang="en-US" dirty="0" smtClean="0"/>
              <a:t> iff it was created by a bit-propagating operation, otherwise it’s </a:t>
            </a:r>
            <a:r>
              <a:rPr lang="en-US" dirty="0" smtClean="0">
                <a:solidFill>
                  <a:srgbClr val="7030A0"/>
                </a:solidFill>
              </a:rPr>
              <a:t>non-bit-propagating</a:t>
            </a:r>
          </a:p>
          <a:p>
            <a:r>
              <a:rPr lang="en-US" dirty="0" smtClean="0"/>
              <a:t>A</a:t>
            </a:r>
            <a:r>
              <a:rPr lang="en-US" dirty="0" smtClean="0">
                <a:solidFill>
                  <a:srgbClr val="7030A0"/>
                </a:solidFill>
              </a:rPr>
              <a:t> segment </a:t>
            </a:r>
            <a:r>
              <a:rPr lang="en-US" dirty="0" smtClean="0"/>
              <a:t>is</a:t>
            </a:r>
            <a:r>
              <a:rPr lang="en-US" dirty="0"/>
              <a:t> </a:t>
            </a:r>
            <a:r>
              <a:rPr lang="en-US" dirty="0" smtClean="0"/>
              <a:t>either</a:t>
            </a:r>
          </a:p>
          <a:p>
            <a:pPr lvl="1"/>
            <a:r>
              <a:rPr lang="en-US" dirty="0" smtClean="0"/>
              <a:t>A constant, e.g., 0100100, or </a:t>
            </a:r>
          </a:p>
          <a:p>
            <a:pPr lvl="1"/>
            <a:r>
              <a:rPr lang="en-US" dirty="0" smtClean="0"/>
              <a:t>A </a:t>
            </a:r>
            <a:r>
              <a:rPr lang="en-US" dirty="0" smtClean="0">
                <a:solidFill>
                  <a:srgbClr val="7030A0"/>
                </a:solidFill>
              </a:rPr>
              <a:t>bit-range</a:t>
            </a:r>
            <a:r>
              <a:rPr lang="en-US" dirty="0" smtClean="0"/>
              <a:t>, that is a sequence of consecutive bits of a </a:t>
            </a:r>
            <a:r>
              <a:rPr lang="en-US" dirty="0" smtClean="0">
                <a:solidFill>
                  <a:srgbClr val="7030A0"/>
                </a:solidFill>
              </a:rPr>
              <a:t>non-bit-propagating</a:t>
            </a:r>
            <a:r>
              <a:rPr lang="en-US" dirty="0" smtClean="0"/>
              <a:t> variable, e.g., </a:t>
            </a:r>
            <a:r>
              <a:rPr lang="en-US" i="1" dirty="0" smtClean="0"/>
              <a:t>v</a:t>
            </a:r>
            <a:r>
              <a:rPr lang="en-US" baseline="30000" dirty="0" smtClean="0"/>
              <a:t>[3:1]</a:t>
            </a:r>
            <a:r>
              <a:rPr lang="en-US" dirty="0" smtClean="0"/>
              <a:t>=[</a:t>
            </a:r>
            <a:r>
              <a:rPr lang="en-US" i="1" dirty="0" smtClean="0"/>
              <a:t>v</a:t>
            </a:r>
            <a:r>
              <a:rPr lang="en-US" baseline="30000" dirty="0" smtClean="0"/>
              <a:t>[3</a:t>
            </a:r>
            <a:r>
              <a:rPr lang="en-US" baseline="30000" dirty="0"/>
              <a:t>]</a:t>
            </a:r>
            <a:r>
              <a:rPr lang="en-US" dirty="0"/>
              <a:t>, </a:t>
            </a:r>
            <a:r>
              <a:rPr lang="en-US" i="1" dirty="0" smtClean="0"/>
              <a:t>v</a:t>
            </a:r>
            <a:r>
              <a:rPr lang="en-US" baseline="30000" dirty="0" smtClean="0"/>
              <a:t>[2</a:t>
            </a:r>
            <a:r>
              <a:rPr lang="en-US" baseline="30000" dirty="0"/>
              <a:t>]</a:t>
            </a:r>
            <a:r>
              <a:rPr lang="en-US" dirty="0"/>
              <a:t>, </a:t>
            </a:r>
            <a:r>
              <a:rPr lang="en-US" i="1" dirty="0" smtClean="0"/>
              <a:t>v</a:t>
            </a:r>
            <a:r>
              <a:rPr lang="en-US" baseline="30000" dirty="0" smtClean="0"/>
              <a:t>[1]</a:t>
            </a:r>
            <a:r>
              <a:rPr lang="en-US" dirty="0" smtClean="0"/>
              <a:t>]</a:t>
            </a:r>
          </a:p>
          <a:p>
            <a:r>
              <a:rPr lang="en-US" dirty="0" smtClean="0"/>
              <a:t>Segments s</a:t>
            </a:r>
            <a:r>
              <a:rPr lang="en-US" baseline="-25000" dirty="0" smtClean="0"/>
              <a:t>2</a:t>
            </a:r>
            <a:r>
              <a:rPr lang="en-US" dirty="0" smtClean="0"/>
              <a:t> and s</a:t>
            </a:r>
            <a:r>
              <a:rPr lang="en-US" baseline="-25000" dirty="0" smtClean="0"/>
              <a:t>1</a:t>
            </a:r>
            <a:r>
              <a:rPr lang="en-US" dirty="0" smtClean="0"/>
              <a:t> (in the specified order) are </a:t>
            </a:r>
            <a:r>
              <a:rPr lang="en-US" dirty="0" err="1" smtClean="0">
                <a:solidFill>
                  <a:srgbClr val="7030A0"/>
                </a:solidFill>
              </a:rPr>
              <a:t>mergeable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smtClean="0"/>
              <a:t>if</a:t>
            </a:r>
          </a:p>
          <a:p>
            <a:pPr lvl="1"/>
            <a:r>
              <a:rPr lang="en-US" dirty="0"/>
              <a:t>Both </a:t>
            </a:r>
            <a:r>
              <a:rPr lang="en-US" i="1" dirty="0"/>
              <a:t>s</a:t>
            </a:r>
            <a:r>
              <a:rPr lang="en-US" baseline="-25000" dirty="0"/>
              <a:t>2</a:t>
            </a:r>
            <a:r>
              <a:rPr lang="en-US" dirty="0"/>
              <a:t> and </a:t>
            </a:r>
            <a:r>
              <a:rPr lang="en-US" i="1" dirty="0"/>
              <a:t>s</a:t>
            </a:r>
            <a:r>
              <a:rPr lang="en-US" baseline="-25000" dirty="0"/>
              <a:t>1</a:t>
            </a:r>
            <a:r>
              <a:rPr lang="en-US" dirty="0"/>
              <a:t> are </a:t>
            </a:r>
            <a:r>
              <a:rPr lang="en-US" dirty="0" smtClean="0"/>
              <a:t>constants, or</a:t>
            </a:r>
            <a:endParaRPr lang="en-US" dirty="0"/>
          </a:p>
          <a:p>
            <a:pPr lvl="1"/>
            <a:r>
              <a:rPr lang="en-US" dirty="0" smtClean="0"/>
              <a:t>Both </a:t>
            </a:r>
            <a:r>
              <a:rPr lang="en-US" i="1" dirty="0"/>
              <a:t>s</a:t>
            </a:r>
            <a:r>
              <a:rPr lang="en-US" baseline="-25000" dirty="0"/>
              <a:t>2</a:t>
            </a:r>
            <a:r>
              <a:rPr lang="en-US" dirty="0"/>
              <a:t> </a:t>
            </a:r>
            <a:r>
              <a:rPr lang="en-US" dirty="0" smtClean="0"/>
              <a:t>and </a:t>
            </a:r>
            <a:r>
              <a:rPr lang="en-US" i="1" dirty="0"/>
              <a:t>s</a:t>
            </a:r>
            <a:r>
              <a:rPr lang="en-US" baseline="-25000" dirty="0"/>
              <a:t>1</a:t>
            </a:r>
            <a:r>
              <a:rPr lang="en-US" dirty="0"/>
              <a:t> are bit-ranges, such that </a:t>
            </a:r>
            <a:r>
              <a:rPr lang="en-US" i="1" dirty="0"/>
              <a:t>s</a:t>
            </a:r>
            <a:r>
              <a:rPr lang="en-US" baseline="-25000" dirty="0"/>
              <a:t>2</a:t>
            </a:r>
            <a:r>
              <a:rPr lang="en-US" dirty="0"/>
              <a:t> = </a:t>
            </a:r>
            <a:r>
              <a:rPr lang="en-US" i="1" dirty="0"/>
              <a:t>v</a:t>
            </a:r>
            <a:r>
              <a:rPr lang="en-US" baseline="30000" dirty="0"/>
              <a:t>[</a:t>
            </a:r>
            <a:r>
              <a:rPr lang="en-US" i="1" baseline="30000" dirty="0"/>
              <a:t>k</a:t>
            </a:r>
            <a:r>
              <a:rPr lang="en-US" baseline="30000" dirty="0"/>
              <a:t>:</a:t>
            </a:r>
            <a:r>
              <a:rPr lang="en-US" i="1" baseline="30000" dirty="0"/>
              <a:t>j</a:t>
            </a:r>
            <a:r>
              <a:rPr lang="en-US" baseline="30000" dirty="0"/>
              <a:t>+1]</a:t>
            </a:r>
            <a:r>
              <a:rPr lang="en-US" dirty="0"/>
              <a:t> and </a:t>
            </a:r>
            <a:r>
              <a:rPr lang="en-US" i="1" dirty="0"/>
              <a:t>s</a:t>
            </a:r>
            <a:r>
              <a:rPr lang="en-US" baseline="-25000" dirty="0"/>
              <a:t>1</a:t>
            </a:r>
            <a:r>
              <a:rPr lang="en-US" dirty="0"/>
              <a:t> = </a:t>
            </a:r>
            <a:r>
              <a:rPr lang="en-US" i="1" dirty="0"/>
              <a:t>v</a:t>
            </a:r>
            <a:r>
              <a:rPr lang="en-US" baseline="30000" dirty="0"/>
              <a:t>[</a:t>
            </a:r>
            <a:r>
              <a:rPr lang="en-US" i="1" baseline="30000" dirty="0" err="1"/>
              <a:t>j</a:t>
            </a:r>
            <a:r>
              <a:rPr lang="en-US" baseline="30000" dirty="0" err="1"/>
              <a:t>:</a:t>
            </a:r>
            <a:r>
              <a:rPr lang="en-US" i="1" baseline="30000" dirty="0" err="1"/>
              <a:t>i</a:t>
            </a:r>
            <a:r>
              <a:rPr lang="en-US" baseline="30000" dirty="0" smtClean="0"/>
              <a:t>]</a:t>
            </a:r>
          </a:p>
          <a:p>
            <a:r>
              <a:rPr lang="en-US" dirty="0" smtClean="0">
                <a:solidFill>
                  <a:srgbClr val="7030A0"/>
                </a:solidFill>
              </a:rPr>
              <a:t>BPNF</a:t>
            </a:r>
            <a:r>
              <a:rPr lang="en-US" dirty="0" smtClean="0"/>
              <a:t>(</a:t>
            </a:r>
            <a:r>
              <a:rPr lang="en-US" i="1" dirty="0" smtClean="0"/>
              <a:t>v</a:t>
            </a:r>
            <a:r>
              <a:rPr lang="en-US" dirty="0" smtClean="0"/>
              <a:t>) is a sequence of segments, where each pair of neighbor segments is non-</a:t>
            </a:r>
            <a:r>
              <a:rPr lang="en-US" dirty="0" err="1" smtClean="0"/>
              <a:t>mergeable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6759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Calculating a BPNF for BP Operations</a:t>
            </a:r>
            <a:endParaRPr lang="en-US" dirty="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7173683" y="1611086"/>
            <a:ext cx="1621971" cy="4572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2000" dirty="0" smtClean="0"/>
              <a:t>Bit-prop.</a:t>
            </a:r>
            <a:endParaRPr lang="en-US" sz="2000" dirty="0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7173683" y="2068286"/>
            <a:ext cx="1621972" cy="3657600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1800" b="1" i="1" dirty="0" err="1" smtClean="0">
                <a:solidFill>
                  <a:srgbClr val="7030A0"/>
                </a:solidFill>
              </a:rPr>
              <a:t>concat</a:t>
            </a:r>
            <a:endParaRPr lang="en-US" sz="1800" b="1" i="1" dirty="0" smtClean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en-US" sz="1800" i="1" dirty="0" smtClean="0"/>
              <a:t>extract</a:t>
            </a:r>
            <a:br>
              <a:rPr lang="en-US" sz="1800" i="1" dirty="0" smtClean="0"/>
            </a:br>
            <a:r>
              <a:rPr lang="en-US" sz="1800" i="1" dirty="0" err="1" smtClean="0"/>
              <a:t>bvshl</a:t>
            </a:r>
            <a:r>
              <a:rPr lang="en-US" sz="1800" i="1" dirty="0" smtClean="0"/>
              <a:t>*</a:t>
            </a:r>
          </a:p>
          <a:p>
            <a:pPr marL="0" indent="0">
              <a:buFont typeface="Arial" pitchFamily="34" charset="0"/>
              <a:buNone/>
            </a:pPr>
            <a:r>
              <a:rPr lang="en-US" sz="1800" i="1" dirty="0" err="1"/>
              <a:t>b</a:t>
            </a:r>
            <a:r>
              <a:rPr lang="en-US" sz="1800" i="1" dirty="0" err="1" smtClean="0"/>
              <a:t>vlshr</a:t>
            </a:r>
            <a:r>
              <a:rPr lang="en-US" sz="1800" i="1" dirty="0" smtClean="0"/>
              <a:t>*</a:t>
            </a:r>
          </a:p>
          <a:p>
            <a:pPr marL="0" indent="0">
              <a:buNone/>
            </a:pPr>
            <a:r>
              <a:rPr lang="en-US" sz="1800" i="1" dirty="0" err="1"/>
              <a:t>b</a:t>
            </a:r>
            <a:r>
              <a:rPr lang="en-US" sz="1800" i="1" dirty="0" err="1" smtClean="0"/>
              <a:t>vashr</a:t>
            </a:r>
            <a:r>
              <a:rPr lang="en-US" sz="1800" i="1" dirty="0" smtClean="0"/>
              <a:t>*</a:t>
            </a:r>
          </a:p>
          <a:p>
            <a:pPr marL="0" indent="0">
              <a:buNone/>
            </a:pPr>
            <a:r>
              <a:rPr lang="en-US" sz="1800" i="1" dirty="0" smtClean="0"/>
              <a:t>repeat</a:t>
            </a:r>
          </a:p>
          <a:p>
            <a:pPr marL="0" indent="0">
              <a:buNone/>
            </a:pPr>
            <a:r>
              <a:rPr lang="en-US" sz="1800" i="1" dirty="0" err="1" smtClean="0"/>
              <a:t>zero_extend</a:t>
            </a:r>
            <a:endParaRPr lang="en-US" sz="1800" i="1" dirty="0" smtClean="0"/>
          </a:p>
          <a:p>
            <a:pPr marL="0" indent="0">
              <a:buNone/>
            </a:pPr>
            <a:r>
              <a:rPr lang="en-US" sz="1800" i="1" dirty="0" err="1" smtClean="0"/>
              <a:t>sign_extend</a:t>
            </a:r>
            <a:endParaRPr lang="en-US" sz="1800" i="1" dirty="0" smtClean="0"/>
          </a:p>
          <a:p>
            <a:pPr marL="0" indent="0">
              <a:buNone/>
            </a:pPr>
            <a:r>
              <a:rPr lang="en-US" sz="1800" i="1" dirty="0" err="1" smtClean="0"/>
              <a:t>rotate_left</a:t>
            </a:r>
            <a:endParaRPr lang="en-US" sz="1800" i="1" dirty="0" smtClean="0"/>
          </a:p>
          <a:p>
            <a:pPr marL="0" indent="0">
              <a:buNone/>
            </a:pPr>
            <a:r>
              <a:rPr lang="en-US" sz="1800" i="1" dirty="0" err="1" smtClean="0"/>
              <a:t>rotate_right</a:t>
            </a:r>
            <a:endParaRPr lang="en-US" sz="1800" i="1" dirty="0"/>
          </a:p>
          <a:p>
            <a:pPr marL="0" indent="0">
              <a:buNone/>
            </a:pPr>
            <a:endParaRPr lang="en-US" sz="1800" i="1" dirty="0"/>
          </a:p>
          <a:p>
            <a:pPr marL="0" indent="0">
              <a:buFont typeface="Arial" pitchFamily="34" charset="0"/>
              <a:buNone/>
            </a:pPr>
            <a:endParaRPr lang="en-US" sz="1800" i="1" dirty="0" smtClean="0"/>
          </a:p>
          <a:p>
            <a:pPr marL="0" indent="0">
              <a:buFont typeface="Arial" pitchFamily="34" charset="0"/>
              <a:buNone/>
            </a:pPr>
            <a:endParaRPr lang="en-US" sz="1800" i="1" dirty="0"/>
          </a:p>
        </p:txBody>
      </p:sp>
      <p:sp>
        <p:nvSpPr>
          <p:cNvPr id="15" name="TextBox 14"/>
          <p:cNvSpPr txBox="1"/>
          <p:nvPr/>
        </p:nvSpPr>
        <p:spPr>
          <a:xfrm>
            <a:off x="152400" y="6019800"/>
            <a:ext cx="868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7155" y="4562381"/>
            <a:ext cx="70974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/>
              <a:t>u=</a:t>
            </a:r>
            <a:r>
              <a:rPr lang="en-US" sz="2400" i="1" dirty="0" err="1" smtClean="0"/>
              <a:t>concat</a:t>
            </a:r>
            <a:r>
              <a:rPr lang="en-US" sz="2400" i="1" dirty="0" smtClean="0"/>
              <a:t>(</a:t>
            </a:r>
            <a:r>
              <a:rPr lang="en-US" sz="2400" i="1" dirty="0" err="1" smtClean="0"/>
              <a:t>v,y</a:t>
            </a:r>
            <a:r>
              <a:rPr lang="en-US" sz="2400" i="1" dirty="0" smtClean="0"/>
              <a:t>)</a:t>
            </a:r>
            <a:r>
              <a:rPr lang="en-US" sz="2400" dirty="0" smtClean="0"/>
              <a:t>={</a:t>
            </a:r>
            <a:r>
              <a:rPr lang="en-US" sz="2400" i="1" dirty="0" err="1"/>
              <a:t>v</a:t>
            </a:r>
            <a:r>
              <a:rPr lang="en-US" sz="2400" i="1" baseline="-25000" dirty="0" err="1"/>
              <a:t>s</a:t>
            </a:r>
            <a:r>
              <a:rPr lang="en-US" sz="2400" i="1" baseline="-25000" dirty="0"/>
              <a:t>(v)</a:t>
            </a:r>
            <a:r>
              <a:rPr lang="en-US" sz="2400" dirty="0"/>
              <a:t>,…,</a:t>
            </a:r>
            <a:r>
              <a:rPr lang="en-US" sz="2400" i="1" dirty="0" smtClean="0"/>
              <a:t>v</a:t>
            </a:r>
            <a:r>
              <a:rPr lang="en-US" sz="2400" i="1" baseline="-25000" dirty="0" smtClean="0"/>
              <a:t>1</a:t>
            </a:r>
            <a:r>
              <a:rPr lang="en-US" sz="2400" dirty="0" smtClean="0"/>
              <a:t>,M(</a:t>
            </a:r>
            <a:r>
              <a:rPr lang="en-US" sz="2400" i="1" dirty="0" smtClean="0"/>
              <a:t>v</a:t>
            </a:r>
            <a:r>
              <a:rPr lang="en-US" sz="2400" i="1" baseline="-25000" dirty="0" smtClean="0"/>
              <a:t>0</a:t>
            </a:r>
            <a:r>
              <a:rPr lang="en-US" sz="2400" i="1" dirty="0" smtClean="0"/>
              <a:t>,y</a:t>
            </a:r>
            <a:r>
              <a:rPr lang="en-US" sz="2400" i="1" baseline="-25000" dirty="0" smtClean="0"/>
              <a:t>s(y)</a:t>
            </a:r>
            <a:r>
              <a:rPr lang="en-US" sz="2400" i="1" dirty="0" smtClean="0"/>
              <a:t>)</a:t>
            </a:r>
            <a:r>
              <a:rPr lang="en-US" sz="2400" dirty="0" smtClean="0"/>
              <a:t>,</a:t>
            </a:r>
            <a:r>
              <a:rPr lang="en-US" sz="2400" i="1" dirty="0"/>
              <a:t> </a:t>
            </a:r>
            <a:r>
              <a:rPr lang="en-US" sz="2400" i="1" dirty="0" err="1"/>
              <a:t>y</a:t>
            </a:r>
            <a:r>
              <a:rPr lang="en-US" sz="2400" i="1" baseline="-25000" dirty="0" err="1"/>
              <a:t>s</a:t>
            </a:r>
            <a:r>
              <a:rPr lang="en-US" sz="2400" i="1" baseline="-25000" dirty="0"/>
              <a:t>(y</a:t>
            </a:r>
            <a:r>
              <a:rPr lang="en-US" sz="2400" i="1" baseline="-25000" dirty="0" smtClean="0"/>
              <a:t>)-1</a:t>
            </a:r>
            <a:r>
              <a:rPr lang="en-US" sz="2400" dirty="0" smtClean="0"/>
              <a:t>…,</a:t>
            </a:r>
            <a:r>
              <a:rPr lang="en-US" sz="2400" i="1" dirty="0"/>
              <a:t>y</a:t>
            </a:r>
            <a:r>
              <a:rPr lang="en-US" sz="2400" i="1" baseline="-25000" dirty="0"/>
              <a:t>1</a:t>
            </a:r>
            <a:r>
              <a:rPr lang="en-US" sz="2400" dirty="0"/>
              <a:t>, </a:t>
            </a:r>
            <a:r>
              <a:rPr lang="en-US" sz="2400" i="1" dirty="0" smtClean="0"/>
              <a:t>y</a:t>
            </a:r>
            <a:r>
              <a:rPr lang="en-US" sz="2400" i="1" baseline="-25000" dirty="0" smtClean="0"/>
              <a:t>0</a:t>
            </a:r>
            <a:r>
              <a:rPr lang="en-US" sz="2400" dirty="0" smtClean="0"/>
              <a:t>} </a:t>
            </a:r>
            <a:endParaRPr lang="en-US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4151956" y="5285909"/>
            <a:ext cx="2743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/>
              <a:t>y </a:t>
            </a:r>
            <a:r>
              <a:rPr lang="en-US" sz="2400" dirty="0" smtClean="0"/>
              <a:t>= </a:t>
            </a:r>
            <a:r>
              <a:rPr lang="en-US" sz="2400" dirty="0"/>
              <a:t>{</a:t>
            </a:r>
            <a:r>
              <a:rPr lang="en-US" sz="2400" i="1" dirty="0" err="1" smtClean="0"/>
              <a:t>y</a:t>
            </a:r>
            <a:r>
              <a:rPr lang="en-US" sz="2400" i="1" baseline="-25000" dirty="0" err="1" smtClean="0"/>
              <a:t>s</a:t>
            </a:r>
            <a:r>
              <a:rPr lang="en-US" sz="2400" i="1" baseline="-25000" dirty="0" smtClean="0"/>
              <a:t>(y)</a:t>
            </a:r>
            <a:r>
              <a:rPr lang="en-US" sz="2400" dirty="0" smtClean="0"/>
              <a:t>,…,</a:t>
            </a:r>
            <a:r>
              <a:rPr lang="en-US" sz="2400" i="1" dirty="0" smtClean="0"/>
              <a:t>y</a:t>
            </a:r>
            <a:r>
              <a:rPr lang="en-US" sz="2400" i="1" baseline="-25000" dirty="0" smtClean="0"/>
              <a:t>1</a:t>
            </a:r>
            <a:r>
              <a:rPr lang="en-US" sz="2400" dirty="0" smtClean="0"/>
              <a:t>, </a:t>
            </a:r>
            <a:r>
              <a:rPr lang="en-US" sz="2400" i="1" dirty="0" smtClean="0"/>
              <a:t>y</a:t>
            </a:r>
            <a:r>
              <a:rPr lang="en-US" sz="2400" i="1" baseline="-25000" dirty="0" smtClean="0"/>
              <a:t>0</a:t>
            </a:r>
            <a:r>
              <a:rPr lang="en-US" sz="2400" dirty="0" smtClean="0"/>
              <a:t>}</a:t>
            </a:r>
            <a:endParaRPr lang="en-US" sz="2400" dirty="0"/>
          </a:p>
        </p:txBody>
      </p:sp>
      <p:sp>
        <p:nvSpPr>
          <p:cNvPr id="20" name="TextBox 19"/>
          <p:cNvSpPr txBox="1"/>
          <p:nvPr/>
        </p:nvSpPr>
        <p:spPr>
          <a:xfrm>
            <a:off x="761056" y="5285909"/>
            <a:ext cx="2743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/>
              <a:t>v </a:t>
            </a:r>
            <a:r>
              <a:rPr lang="en-US" sz="2400" dirty="0" smtClean="0"/>
              <a:t>= {</a:t>
            </a:r>
            <a:r>
              <a:rPr lang="en-US" sz="2400" i="1" dirty="0" err="1" smtClean="0"/>
              <a:t>v</a:t>
            </a:r>
            <a:r>
              <a:rPr lang="en-US" sz="2400" i="1" baseline="-25000" dirty="0" err="1" smtClean="0"/>
              <a:t>s</a:t>
            </a:r>
            <a:r>
              <a:rPr lang="en-US" sz="2400" i="1" baseline="-25000" dirty="0" smtClean="0"/>
              <a:t>(v)</a:t>
            </a:r>
            <a:r>
              <a:rPr lang="en-US" sz="2400" dirty="0" smtClean="0"/>
              <a:t>,…,</a:t>
            </a:r>
            <a:r>
              <a:rPr lang="en-US" sz="2400" i="1" dirty="0" smtClean="0"/>
              <a:t>v</a:t>
            </a:r>
            <a:r>
              <a:rPr lang="en-US" sz="2400" i="1" baseline="-25000" dirty="0" smtClean="0"/>
              <a:t>1</a:t>
            </a:r>
            <a:r>
              <a:rPr lang="en-US" sz="2400" dirty="0" smtClean="0"/>
              <a:t>, </a:t>
            </a:r>
            <a:r>
              <a:rPr lang="en-US" sz="2400" i="1" dirty="0" smtClean="0"/>
              <a:t>v</a:t>
            </a:r>
            <a:r>
              <a:rPr lang="en-US" sz="2400" i="1" baseline="-25000" dirty="0" smtClean="0"/>
              <a:t>0</a:t>
            </a:r>
            <a:r>
              <a:rPr lang="en-US" sz="2400" dirty="0" smtClean="0"/>
              <a:t>}</a:t>
            </a:r>
            <a:endParaRPr lang="en-US" sz="2400" dirty="0"/>
          </a:p>
        </p:txBody>
      </p:sp>
      <p:sp>
        <p:nvSpPr>
          <p:cNvPr id="32" name="TextBox 31"/>
          <p:cNvSpPr txBox="1"/>
          <p:nvPr/>
        </p:nvSpPr>
        <p:spPr>
          <a:xfrm>
            <a:off x="3123256" y="3933018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Merge</a:t>
            </a:r>
            <a:r>
              <a:rPr lang="en-US" dirty="0" smtClean="0"/>
              <a:t> operation</a:t>
            </a:r>
            <a:endParaRPr lang="en-US" dirty="0"/>
          </a:p>
        </p:txBody>
      </p:sp>
      <p:cxnSp>
        <p:nvCxnSpPr>
          <p:cNvPr id="35" name="Straight Arrow Connector 34"/>
          <p:cNvCxnSpPr/>
          <p:nvPr/>
        </p:nvCxnSpPr>
        <p:spPr>
          <a:xfrm>
            <a:off x="3585897" y="4302350"/>
            <a:ext cx="1" cy="34327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603303" y="1690255"/>
            <a:ext cx="4920254" cy="20313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M(</a:t>
            </a:r>
            <a:r>
              <a:rPr lang="en-US" dirty="0" err="1" smtClean="0"/>
              <a:t>s,t</a:t>
            </a:r>
            <a:r>
              <a:rPr lang="en-US" dirty="0" smtClean="0"/>
              <a:t>) = </a:t>
            </a:r>
            <a:r>
              <a:rPr lang="en-US" dirty="0" err="1" smtClean="0"/>
              <a:t>s,t</a:t>
            </a:r>
            <a:r>
              <a:rPr lang="en-US" dirty="0" smtClean="0"/>
              <a:t> for non-</a:t>
            </a:r>
            <a:r>
              <a:rPr lang="en-US" dirty="0" err="1" smtClean="0"/>
              <a:t>mergeable</a:t>
            </a:r>
            <a:r>
              <a:rPr lang="en-US" dirty="0" smtClean="0"/>
              <a:t> </a:t>
            </a:r>
            <a:r>
              <a:rPr lang="en-US" i="1" dirty="0" err="1" smtClean="0"/>
              <a:t>s</a:t>
            </a:r>
            <a:r>
              <a:rPr lang="en-US" dirty="0" err="1" smtClean="0"/>
              <a:t>,</a:t>
            </a:r>
            <a:r>
              <a:rPr lang="en-US" i="1" dirty="0" err="1" smtClean="0"/>
              <a:t>t</a:t>
            </a:r>
            <a:endParaRPr lang="en-US" i="1" dirty="0" smtClean="0"/>
          </a:p>
          <a:p>
            <a:endParaRPr lang="en-US" i="1" dirty="0" smtClean="0"/>
          </a:p>
          <a:p>
            <a:r>
              <a:rPr lang="en-US" dirty="0" smtClean="0"/>
              <a:t>M(</a:t>
            </a:r>
            <a:r>
              <a:rPr lang="en-US" i="1" dirty="0"/>
              <a:t>c</a:t>
            </a:r>
            <a:r>
              <a:rPr lang="en-US" baseline="-25000" dirty="0"/>
              <a:t>1</a:t>
            </a:r>
            <a:r>
              <a:rPr lang="en-US" i="1" dirty="0"/>
              <a:t>, c</a:t>
            </a:r>
            <a:r>
              <a:rPr lang="en-US" baseline="-25000" dirty="0"/>
              <a:t>2</a:t>
            </a:r>
            <a:r>
              <a:rPr lang="en-US" dirty="0" smtClean="0"/>
              <a:t>) = </a:t>
            </a:r>
            <a:r>
              <a:rPr lang="en-US" i="1" dirty="0" err="1" smtClean="0"/>
              <a:t>concat</a:t>
            </a:r>
            <a:r>
              <a:rPr lang="en-US" dirty="0" smtClean="0"/>
              <a:t>(</a:t>
            </a:r>
            <a:r>
              <a:rPr lang="en-US" i="1" dirty="0" smtClean="0"/>
              <a:t>c</a:t>
            </a:r>
            <a:r>
              <a:rPr lang="en-US" baseline="-25000" dirty="0" smtClean="0"/>
              <a:t>1</a:t>
            </a:r>
            <a:r>
              <a:rPr lang="en-US" i="1" dirty="0" smtClean="0"/>
              <a:t>,</a:t>
            </a:r>
            <a:r>
              <a:rPr lang="en-US" i="1" dirty="0"/>
              <a:t> </a:t>
            </a:r>
            <a:r>
              <a:rPr lang="en-US" i="1" dirty="0" smtClean="0"/>
              <a:t>c</a:t>
            </a:r>
            <a:r>
              <a:rPr lang="en-US" baseline="-25000" dirty="0" smtClean="0"/>
              <a:t>2</a:t>
            </a:r>
            <a:r>
              <a:rPr lang="en-US" dirty="0" smtClean="0"/>
              <a:t>)</a:t>
            </a:r>
            <a:r>
              <a:rPr lang="en-US" i="1" dirty="0" smtClean="0"/>
              <a:t> </a:t>
            </a:r>
            <a:r>
              <a:rPr lang="en-US" dirty="0" smtClean="0"/>
              <a:t>if </a:t>
            </a:r>
            <a:r>
              <a:rPr lang="en-US" i="1" dirty="0" smtClean="0"/>
              <a:t>c</a:t>
            </a:r>
            <a:r>
              <a:rPr lang="en-US" baseline="-25000" dirty="0" smtClean="0"/>
              <a:t>1</a:t>
            </a:r>
            <a:r>
              <a:rPr lang="en-US" dirty="0" smtClean="0"/>
              <a:t>,</a:t>
            </a:r>
            <a:r>
              <a:rPr lang="en-US" i="1" dirty="0" smtClean="0"/>
              <a:t>c</a:t>
            </a:r>
            <a:r>
              <a:rPr lang="en-US" baseline="-25000" dirty="0" smtClean="0"/>
              <a:t>2</a:t>
            </a:r>
            <a:r>
              <a:rPr lang="en-US" dirty="0" smtClean="0"/>
              <a:t> are constants </a:t>
            </a:r>
          </a:p>
          <a:p>
            <a:pPr lvl="1"/>
            <a:r>
              <a:rPr lang="en-US" dirty="0" smtClean="0"/>
              <a:t>e.g.,</a:t>
            </a:r>
            <a:r>
              <a:rPr lang="en-US" dirty="0"/>
              <a:t> </a:t>
            </a:r>
            <a:r>
              <a:rPr lang="en-US" dirty="0" smtClean="0"/>
              <a:t>M(</a:t>
            </a:r>
            <a:r>
              <a:rPr lang="en-US" i="1" dirty="0" smtClean="0"/>
              <a:t>10</a:t>
            </a:r>
            <a:r>
              <a:rPr lang="en-US" dirty="0" smtClean="0"/>
              <a:t>,</a:t>
            </a:r>
            <a:r>
              <a:rPr lang="en-US" i="1" dirty="0" smtClean="0"/>
              <a:t>01</a:t>
            </a:r>
            <a:r>
              <a:rPr lang="en-US" dirty="0" smtClean="0"/>
              <a:t>) = 1001</a:t>
            </a:r>
          </a:p>
          <a:p>
            <a:endParaRPr lang="en-US" i="1" dirty="0" smtClean="0"/>
          </a:p>
          <a:p>
            <a:r>
              <a:rPr lang="en-US" i="1" dirty="0" smtClean="0"/>
              <a:t>M</a:t>
            </a:r>
            <a:r>
              <a:rPr lang="en-US" dirty="0" smtClean="0"/>
              <a:t>(</a:t>
            </a:r>
            <a:r>
              <a:rPr lang="en-US" i="1" dirty="0" smtClean="0"/>
              <a:t>v</a:t>
            </a:r>
            <a:r>
              <a:rPr lang="en-US" baseline="30000" dirty="0" smtClean="0"/>
              <a:t>[</a:t>
            </a:r>
            <a:r>
              <a:rPr lang="en-US" i="1" baseline="30000" dirty="0" smtClean="0"/>
              <a:t>k</a:t>
            </a:r>
            <a:r>
              <a:rPr lang="en-US" baseline="30000" dirty="0" smtClean="0"/>
              <a:t>:</a:t>
            </a:r>
            <a:r>
              <a:rPr lang="en-US" i="1" baseline="30000" dirty="0" smtClean="0"/>
              <a:t>j</a:t>
            </a:r>
            <a:r>
              <a:rPr lang="en-US" baseline="30000" dirty="0" smtClean="0"/>
              <a:t>+1]</a:t>
            </a:r>
            <a:r>
              <a:rPr lang="en-US" i="1" dirty="0" smtClean="0"/>
              <a:t>,</a:t>
            </a:r>
            <a:r>
              <a:rPr lang="en-US" i="1" dirty="0"/>
              <a:t> </a:t>
            </a:r>
            <a:r>
              <a:rPr lang="en-US" i="1" dirty="0" smtClean="0"/>
              <a:t>v</a:t>
            </a:r>
            <a:r>
              <a:rPr lang="en-US" baseline="30000" dirty="0" smtClean="0"/>
              <a:t>[</a:t>
            </a:r>
            <a:r>
              <a:rPr lang="en-US" i="1" baseline="30000" dirty="0" err="1" smtClean="0"/>
              <a:t>j</a:t>
            </a:r>
            <a:r>
              <a:rPr lang="en-US" baseline="30000" dirty="0" err="1" smtClean="0"/>
              <a:t>:</a:t>
            </a:r>
            <a:r>
              <a:rPr lang="en-US" i="1" baseline="30000" dirty="0" err="1"/>
              <a:t>i</a:t>
            </a:r>
            <a:r>
              <a:rPr lang="en-US" baseline="30000" dirty="0" smtClean="0"/>
              <a:t>]</a:t>
            </a:r>
            <a:r>
              <a:rPr lang="en-US" dirty="0" smtClean="0"/>
              <a:t>) = </a:t>
            </a:r>
            <a:r>
              <a:rPr lang="en-US" i="1" dirty="0" smtClean="0"/>
              <a:t>v</a:t>
            </a:r>
            <a:r>
              <a:rPr lang="en-US" baseline="30000" dirty="0" smtClean="0"/>
              <a:t>[</a:t>
            </a:r>
            <a:r>
              <a:rPr lang="en-US" i="1" baseline="30000" dirty="0" err="1" smtClean="0"/>
              <a:t>k</a:t>
            </a:r>
            <a:r>
              <a:rPr lang="en-US" baseline="30000" dirty="0" err="1" smtClean="0"/>
              <a:t>,</a:t>
            </a:r>
            <a:r>
              <a:rPr lang="en-US" i="1" baseline="30000" dirty="0" err="1" smtClean="0"/>
              <a:t>i</a:t>
            </a:r>
            <a:r>
              <a:rPr lang="en-US" baseline="30000" dirty="0"/>
              <a:t>]</a:t>
            </a:r>
          </a:p>
          <a:p>
            <a:endParaRPr lang="en-US" dirty="0"/>
          </a:p>
        </p:txBody>
      </p:sp>
      <p:cxnSp>
        <p:nvCxnSpPr>
          <p:cNvPr id="40" name="Straight Arrow Connector 39"/>
          <p:cNvCxnSpPr/>
          <p:nvPr/>
        </p:nvCxnSpPr>
        <p:spPr>
          <a:xfrm flipH="1" flipV="1">
            <a:off x="3276600" y="3721580"/>
            <a:ext cx="309296" cy="24082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028710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1" grpId="0"/>
      <p:bldP spid="20" grpId="0"/>
      <p:bldP spid="32" grpId="0"/>
      <p:bldP spid="38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Calculating a BPNF for BP Operations</a:t>
            </a:r>
            <a:endParaRPr lang="en-US" dirty="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7173683" y="1611086"/>
            <a:ext cx="1621971" cy="4572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2000" dirty="0" smtClean="0"/>
              <a:t>Bit-prop.</a:t>
            </a:r>
            <a:endParaRPr lang="en-US" sz="2000" dirty="0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7173683" y="2068286"/>
            <a:ext cx="1621972" cy="3657600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1800" i="1" dirty="0" err="1" smtClean="0"/>
              <a:t>concat</a:t>
            </a:r>
            <a:endParaRPr lang="en-US" sz="1800" i="1" dirty="0" smtClean="0"/>
          </a:p>
          <a:p>
            <a:pPr marL="0" indent="0">
              <a:buNone/>
            </a:pPr>
            <a:r>
              <a:rPr lang="en-US" sz="1800" b="1" i="1" dirty="0" smtClean="0">
                <a:solidFill>
                  <a:srgbClr val="7030A0"/>
                </a:solidFill>
              </a:rPr>
              <a:t>extract</a:t>
            </a:r>
            <a:br>
              <a:rPr lang="en-US" sz="1800" b="1" i="1" dirty="0" smtClean="0">
                <a:solidFill>
                  <a:srgbClr val="7030A0"/>
                </a:solidFill>
              </a:rPr>
            </a:br>
            <a:r>
              <a:rPr lang="en-US" sz="1800" i="1" dirty="0" err="1" smtClean="0"/>
              <a:t>bvshl</a:t>
            </a:r>
            <a:r>
              <a:rPr lang="en-US" sz="1800" i="1" dirty="0" smtClean="0"/>
              <a:t>*</a:t>
            </a:r>
          </a:p>
          <a:p>
            <a:pPr marL="0" indent="0">
              <a:buFont typeface="Arial" pitchFamily="34" charset="0"/>
              <a:buNone/>
            </a:pPr>
            <a:r>
              <a:rPr lang="en-US" sz="1800" i="1" dirty="0" err="1"/>
              <a:t>b</a:t>
            </a:r>
            <a:r>
              <a:rPr lang="en-US" sz="1800" i="1" dirty="0" err="1" smtClean="0"/>
              <a:t>vlshr</a:t>
            </a:r>
            <a:r>
              <a:rPr lang="en-US" sz="1800" i="1" dirty="0" smtClean="0"/>
              <a:t>*</a:t>
            </a:r>
          </a:p>
          <a:p>
            <a:pPr marL="0" indent="0">
              <a:buNone/>
            </a:pPr>
            <a:r>
              <a:rPr lang="en-US" sz="1800" i="1" dirty="0" err="1"/>
              <a:t>b</a:t>
            </a:r>
            <a:r>
              <a:rPr lang="en-US" sz="1800" i="1" dirty="0" err="1" smtClean="0"/>
              <a:t>vashr</a:t>
            </a:r>
            <a:r>
              <a:rPr lang="en-US" sz="1800" i="1" dirty="0" smtClean="0"/>
              <a:t>*</a:t>
            </a:r>
          </a:p>
          <a:p>
            <a:pPr marL="0" indent="0">
              <a:buNone/>
            </a:pPr>
            <a:r>
              <a:rPr lang="en-US" sz="1800" i="1" dirty="0" smtClean="0"/>
              <a:t>repeat</a:t>
            </a:r>
          </a:p>
          <a:p>
            <a:pPr marL="0" indent="0">
              <a:buNone/>
            </a:pPr>
            <a:r>
              <a:rPr lang="en-US" sz="1800" i="1" dirty="0" err="1" smtClean="0"/>
              <a:t>zero_extend</a:t>
            </a:r>
            <a:endParaRPr lang="en-US" sz="1800" i="1" dirty="0" smtClean="0"/>
          </a:p>
          <a:p>
            <a:pPr marL="0" indent="0">
              <a:buNone/>
            </a:pPr>
            <a:r>
              <a:rPr lang="en-US" sz="1800" i="1" dirty="0" err="1" smtClean="0"/>
              <a:t>sign_extend</a:t>
            </a:r>
            <a:endParaRPr lang="en-US" sz="1800" i="1" dirty="0" smtClean="0"/>
          </a:p>
          <a:p>
            <a:pPr marL="0" indent="0">
              <a:buNone/>
            </a:pPr>
            <a:r>
              <a:rPr lang="en-US" sz="1800" i="1" dirty="0" err="1" smtClean="0"/>
              <a:t>rotate_left</a:t>
            </a:r>
            <a:endParaRPr lang="en-US" sz="1800" i="1" dirty="0" smtClean="0"/>
          </a:p>
          <a:p>
            <a:pPr marL="0" indent="0">
              <a:buNone/>
            </a:pPr>
            <a:r>
              <a:rPr lang="en-US" sz="1800" i="1" dirty="0" err="1" smtClean="0"/>
              <a:t>rotate_right</a:t>
            </a:r>
            <a:endParaRPr lang="en-US" sz="1800" i="1" dirty="0"/>
          </a:p>
          <a:p>
            <a:pPr marL="0" indent="0">
              <a:buNone/>
            </a:pPr>
            <a:endParaRPr lang="en-US" sz="1800" i="1" dirty="0"/>
          </a:p>
          <a:p>
            <a:pPr marL="0" indent="0">
              <a:buFont typeface="Arial" pitchFamily="34" charset="0"/>
              <a:buNone/>
            </a:pPr>
            <a:endParaRPr lang="en-US" sz="1800" i="1" dirty="0" smtClean="0"/>
          </a:p>
          <a:p>
            <a:pPr marL="0" indent="0">
              <a:buFont typeface="Arial" pitchFamily="34" charset="0"/>
              <a:buNone/>
            </a:pPr>
            <a:endParaRPr lang="en-US" sz="1800" i="1" dirty="0"/>
          </a:p>
        </p:txBody>
      </p:sp>
      <p:sp>
        <p:nvSpPr>
          <p:cNvPr id="20" name="TextBox 19"/>
          <p:cNvSpPr txBox="1"/>
          <p:nvPr/>
        </p:nvSpPr>
        <p:spPr>
          <a:xfrm>
            <a:off x="761056" y="5285909"/>
            <a:ext cx="2743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/>
              <a:t>v </a:t>
            </a:r>
            <a:r>
              <a:rPr lang="en-US" sz="2400" dirty="0" smtClean="0"/>
              <a:t>= {</a:t>
            </a:r>
            <a:r>
              <a:rPr lang="en-US" sz="2400" i="1" dirty="0" err="1" smtClean="0"/>
              <a:t>v</a:t>
            </a:r>
            <a:r>
              <a:rPr lang="en-US" sz="2400" i="1" baseline="-25000" dirty="0" err="1" smtClean="0"/>
              <a:t>s</a:t>
            </a:r>
            <a:r>
              <a:rPr lang="en-US" sz="2400" i="1" baseline="-25000" dirty="0" smtClean="0"/>
              <a:t>(v)</a:t>
            </a:r>
            <a:r>
              <a:rPr lang="en-US" sz="2400" dirty="0" smtClean="0"/>
              <a:t>,…,</a:t>
            </a:r>
            <a:r>
              <a:rPr lang="en-US" sz="2400" i="1" dirty="0" smtClean="0"/>
              <a:t>v</a:t>
            </a:r>
            <a:r>
              <a:rPr lang="en-US" sz="2400" i="1" baseline="-25000" dirty="0" smtClean="0"/>
              <a:t>1</a:t>
            </a:r>
            <a:r>
              <a:rPr lang="en-US" sz="2400" dirty="0" smtClean="0"/>
              <a:t>, </a:t>
            </a:r>
            <a:r>
              <a:rPr lang="en-US" sz="2400" i="1" dirty="0" smtClean="0"/>
              <a:t>v</a:t>
            </a:r>
            <a:r>
              <a:rPr lang="en-US" sz="2400" i="1" baseline="-25000" dirty="0" smtClean="0"/>
              <a:t>0</a:t>
            </a:r>
            <a:r>
              <a:rPr lang="en-US" sz="2400" dirty="0" smtClean="0"/>
              <a:t>}</a:t>
            </a:r>
            <a:endParaRPr lang="en-US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152400" y="4552762"/>
            <a:ext cx="69341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 smtClean="0"/>
              <a:t>u=extract</a:t>
            </a:r>
            <a:r>
              <a:rPr lang="en-US" sz="2000" dirty="0" smtClean="0"/>
              <a:t>(</a:t>
            </a:r>
            <a:r>
              <a:rPr lang="en-US" sz="2000" i="1" dirty="0" err="1" smtClean="0"/>
              <a:t>v,j,i</a:t>
            </a:r>
            <a:r>
              <a:rPr lang="en-US" sz="2000" dirty="0" smtClean="0"/>
              <a:t>)={</a:t>
            </a:r>
            <a:r>
              <a:rPr lang="en-US" sz="2000" i="1" dirty="0" err="1" smtClean="0"/>
              <a:t>v</a:t>
            </a:r>
            <a:r>
              <a:rPr lang="en-US" sz="2000" i="1" baseline="-25000" dirty="0" err="1" smtClean="0"/>
              <a:t>sn</a:t>
            </a:r>
            <a:r>
              <a:rPr lang="en-US" sz="2000" i="1" baseline="-25000" dirty="0" smtClean="0"/>
              <a:t>(j)</a:t>
            </a:r>
            <a:r>
              <a:rPr lang="en-US" sz="2000" baseline="30000" dirty="0" smtClean="0"/>
              <a:t>[</a:t>
            </a:r>
            <a:r>
              <a:rPr lang="en-US" sz="2000" i="1" baseline="30000" dirty="0" err="1" smtClean="0"/>
              <a:t>sb</a:t>
            </a:r>
            <a:r>
              <a:rPr lang="en-US" sz="2000" i="1" baseline="30000" dirty="0" smtClean="0"/>
              <a:t>(j)</a:t>
            </a:r>
            <a:r>
              <a:rPr lang="en-US" sz="2000" baseline="30000" dirty="0" smtClean="0"/>
              <a:t>:0]</a:t>
            </a:r>
            <a:r>
              <a:rPr lang="en-US" sz="2000" i="1" baseline="-25000" dirty="0" smtClean="0"/>
              <a:t> </a:t>
            </a:r>
            <a:r>
              <a:rPr lang="en-US" sz="2000" i="1" dirty="0" smtClean="0"/>
              <a:t>,</a:t>
            </a:r>
            <a:r>
              <a:rPr lang="en-US" sz="2000" i="1" dirty="0" err="1" smtClean="0"/>
              <a:t>v</a:t>
            </a:r>
            <a:r>
              <a:rPr lang="en-US" sz="2000" i="1" baseline="-25000" dirty="0" err="1" smtClean="0"/>
              <a:t>sn</a:t>
            </a:r>
            <a:r>
              <a:rPr lang="en-US" sz="2000" i="1" baseline="-25000" dirty="0" smtClean="0"/>
              <a:t>(j)-1</a:t>
            </a:r>
            <a:r>
              <a:rPr lang="en-US" sz="2000" dirty="0" smtClean="0"/>
              <a:t>,…,</a:t>
            </a:r>
            <a:r>
              <a:rPr lang="en-US" sz="2000" i="1" dirty="0" err="1" smtClean="0"/>
              <a:t>v</a:t>
            </a:r>
            <a:r>
              <a:rPr lang="en-US" sz="2000" i="1" baseline="-25000" dirty="0" err="1" smtClean="0"/>
              <a:t>sn</a:t>
            </a:r>
            <a:r>
              <a:rPr lang="en-US" sz="2000" i="1" baseline="-25000" dirty="0" smtClean="0"/>
              <a:t>(</a:t>
            </a:r>
            <a:r>
              <a:rPr lang="en-US" sz="2000" i="1" baseline="-25000" dirty="0" err="1" smtClean="0"/>
              <a:t>i</a:t>
            </a:r>
            <a:r>
              <a:rPr lang="en-US" sz="2000" i="1" baseline="-25000" dirty="0" smtClean="0"/>
              <a:t>)+1</a:t>
            </a:r>
            <a:r>
              <a:rPr lang="en-US" sz="2000" dirty="0" smtClean="0"/>
              <a:t>,</a:t>
            </a:r>
            <a:r>
              <a:rPr lang="en-US" sz="2000" i="1" dirty="0" smtClean="0"/>
              <a:t>v</a:t>
            </a:r>
            <a:r>
              <a:rPr lang="en-US" sz="2000" i="1" baseline="-25000" dirty="0" smtClean="0"/>
              <a:t>sn(</a:t>
            </a:r>
            <a:r>
              <a:rPr lang="en-US" sz="2000" i="1" baseline="-25000" dirty="0" err="1" smtClean="0"/>
              <a:t>i</a:t>
            </a:r>
            <a:r>
              <a:rPr lang="en-US" sz="2000" i="1" baseline="-25000" dirty="0" smtClean="0"/>
              <a:t>)</a:t>
            </a:r>
            <a:r>
              <a:rPr lang="en-US" sz="2000" baseline="30000" dirty="0" smtClean="0"/>
              <a:t>[</a:t>
            </a:r>
            <a:r>
              <a:rPr lang="en-US" sz="2000" baseline="30000" dirty="0" err="1" smtClean="0"/>
              <a:t>end:</a:t>
            </a:r>
            <a:r>
              <a:rPr lang="en-US" sz="2000" i="1" baseline="30000" dirty="0" err="1" smtClean="0"/>
              <a:t>sb</a:t>
            </a:r>
            <a:r>
              <a:rPr lang="en-US" sz="2000" i="1" baseline="30000" dirty="0" smtClean="0"/>
              <a:t>(</a:t>
            </a:r>
            <a:r>
              <a:rPr lang="en-US" sz="2000" i="1" baseline="30000" dirty="0" err="1" smtClean="0"/>
              <a:t>i</a:t>
            </a:r>
            <a:r>
              <a:rPr lang="en-US" sz="2000" i="1" baseline="30000" dirty="0" smtClean="0"/>
              <a:t>)</a:t>
            </a:r>
            <a:r>
              <a:rPr lang="en-US" sz="2000" baseline="30000" dirty="0" smtClean="0"/>
              <a:t>]</a:t>
            </a:r>
            <a:r>
              <a:rPr lang="en-US" sz="2000" dirty="0" smtClean="0"/>
              <a:t>}</a:t>
            </a:r>
            <a:endParaRPr lang="en-US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2286000" y="2743200"/>
            <a:ext cx="3124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segment number of bit </a:t>
            </a:r>
            <a:r>
              <a:rPr lang="en-US" i="1" dirty="0" err="1" smtClean="0"/>
              <a:t>i</a:t>
            </a:r>
            <a:endParaRPr lang="en-US" i="1" dirty="0"/>
          </a:p>
        </p:txBody>
      </p:sp>
      <p:cxnSp>
        <p:nvCxnSpPr>
          <p:cNvPr id="6" name="Straight Arrow Connector 5"/>
          <p:cNvCxnSpPr>
            <a:stCxn id="4" idx="2"/>
          </p:cNvCxnSpPr>
          <p:nvPr/>
        </p:nvCxnSpPr>
        <p:spPr>
          <a:xfrm>
            <a:off x="3848100" y="3112532"/>
            <a:ext cx="1333500" cy="164028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3428999" y="1883620"/>
            <a:ext cx="36575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number of bit </a:t>
            </a:r>
            <a:r>
              <a:rPr lang="en-US" i="1" dirty="0" err="1" smtClean="0"/>
              <a:t>i</a:t>
            </a:r>
            <a:r>
              <a:rPr lang="en-US" i="1" dirty="0" smtClean="0"/>
              <a:t> </a:t>
            </a:r>
            <a:r>
              <a:rPr lang="en-US" dirty="0" smtClean="0"/>
              <a:t>in its segment</a:t>
            </a:r>
            <a:endParaRPr lang="en-US" dirty="0"/>
          </a:p>
        </p:txBody>
      </p:sp>
      <p:cxnSp>
        <p:nvCxnSpPr>
          <p:cNvPr id="22" name="Straight Arrow Connector 21"/>
          <p:cNvCxnSpPr>
            <a:stCxn id="21" idx="2"/>
          </p:cNvCxnSpPr>
          <p:nvPr/>
        </p:nvCxnSpPr>
        <p:spPr>
          <a:xfrm>
            <a:off x="5257799" y="2252952"/>
            <a:ext cx="609601" cy="229981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4743450" y="6035524"/>
            <a:ext cx="304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last defined bit in </a:t>
            </a:r>
            <a:r>
              <a:rPr lang="en-US" dirty="0" err="1" smtClean="0"/>
              <a:t>v</a:t>
            </a:r>
            <a:r>
              <a:rPr lang="en-US" i="1" baseline="-25000" dirty="0" err="1" smtClean="0"/>
              <a:t>sn</a:t>
            </a:r>
            <a:r>
              <a:rPr lang="en-US" baseline="-25000" dirty="0" smtClean="0"/>
              <a:t>(</a:t>
            </a:r>
            <a:r>
              <a:rPr lang="en-US" i="1" baseline="-25000" dirty="0" err="1" smtClean="0"/>
              <a:t>i</a:t>
            </a:r>
            <a:r>
              <a:rPr lang="en-US" baseline="-25000" dirty="0" smtClean="0"/>
              <a:t>)</a:t>
            </a:r>
            <a:endParaRPr lang="en-US" dirty="0"/>
          </a:p>
        </p:txBody>
      </p:sp>
      <p:cxnSp>
        <p:nvCxnSpPr>
          <p:cNvPr id="26" name="Straight Arrow Connector 25"/>
          <p:cNvCxnSpPr>
            <a:endCxn id="25" idx="0"/>
          </p:cNvCxnSpPr>
          <p:nvPr/>
        </p:nvCxnSpPr>
        <p:spPr>
          <a:xfrm>
            <a:off x="5562599" y="4876800"/>
            <a:ext cx="704851" cy="1158724"/>
          </a:xfrm>
          <a:prstGeom prst="straightConnector1">
            <a:avLst/>
          </a:prstGeom>
          <a:ln>
            <a:headEnd type="arrow"/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545375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13" grpId="0"/>
      <p:bldP spid="4" grpId="0"/>
      <p:bldP spid="21" grpId="0"/>
      <p:bldP spid="25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Calculating a BPNF for BP Operations</a:t>
            </a:r>
            <a:endParaRPr lang="en-US" dirty="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7173683" y="1611086"/>
            <a:ext cx="1621971" cy="4572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2000" dirty="0" smtClean="0"/>
              <a:t>Bit-prop.</a:t>
            </a:r>
            <a:endParaRPr lang="en-US" sz="2000" dirty="0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7173683" y="2068286"/>
            <a:ext cx="1621972" cy="3657600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1800" i="1" dirty="0" err="1" smtClean="0"/>
              <a:t>concat</a:t>
            </a:r>
            <a:endParaRPr lang="en-US" sz="1800" i="1" dirty="0" smtClean="0"/>
          </a:p>
          <a:p>
            <a:pPr marL="0" indent="0">
              <a:buNone/>
            </a:pPr>
            <a:r>
              <a:rPr lang="en-US" sz="1800" i="1" dirty="0" smtClean="0"/>
              <a:t>extract</a:t>
            </a:r>
            <a:br>
              <a:rPr lang="en-US" sz="1800" i="1" dirty="0" smtClean="0"/>
            </a:br>
            <a:r>
              <a:rPr lang="en-US" sz="1800" i="1" dirty="0" err="1" smtClean="0">
                <a:solidFill>
                  <a:srgbClr val="7030A0"/>
                </a:solidFill>
              </a:rPr>
              <a:t>bvshl</a:t>
            </a:r>
            <a:r>
              <a:rPr lang="en-US" sz="1800" i="1" dirty="0" smtClean="0">
                <a:solidFill>
                  <a:srgbClr val="7030A0"/>
                </a:solidFill>
              </a:rPr>
              <a:t>*</a:t>
            </a:r>
          </a:p>
          <a:p>
            <a:pPr marL="0" indent="0">
              <a:buFont typeface="Arial" pitchFamily="34" charset="0"/>
              <a:buNone/>
            </a:pPr>
            <a:r>
              <a:rPr lang="en-US" sz="1800" i="1" dirty="0" err="1">
                <a:solidFill>
                  <a:srgbClr val="7030A0"/>
                </a:solidFill>
              </a:rPr>
              <a:t>b</a:t>
            </a:r>
            <a:r>
              <a:rPr lang="en-US" sz="1800" i="1" dirty="0" err="1" smtClean="0">
                <a:solidFill>
                  <a:srgbClr val="7030A0"/>
                </a:solidFill>
              </a:rPr>
              <a:t>vlshr</a:t>
            </a:r>
            <a:r>
              <a:rPr lang="en-US" sz="1800" i="1" dirty="0" smtClean="0">
                <a:solidFill>
                  <a:srgbClr val="7030A0"/>
                </a:solidFill>
              </a:rPr>
              <a:t>*</a:t>
            </a:r>
          </a:p>
          <a:p>
            <a:pPr marL="0" indent="0">
              <a:buNone/>
            </a:pPr>
            <a:r>
              <a:rPr lang="en-US" sz="1800" i="1" dirty="0" err="1">
                <a:solidFill>
                  <a:srgbClr val="7030A0"/>
                </a:solidFill>
              </a:rPr>
              <a:t>b</a:t>
            </a:r>
            <a:r>
              <a:rPr lang="en-US" sz="1800" i="1" dirty="0" err="1" smtClean="0">
                <a:solidFill>
                  <a:srgbClr val="7030A0"/>
                </a:solidFill>
              </a:rPr>
              <a:t>vashr</a:t>
            </a:r>
            <a:r>
              <a:rPr lang="en-US" sz="1800" i="1" dirty="0" smtClean="0">
                <a:solidFill>
                  <a:srgbClr val="7030A0"/>
                </a:solidFill>
              </a:rPr>
              <a:t>*</a:t>
            </a:r>
          </a:p>
          <a:p>
            <a:pPr marL="0" indent="0">
              <a:buNone/>
            </a:pPr>
            <a:r>
              <a:rPr lang="en-US" sz="1800" i="1" dirty="0" smtClean="0">
                <a:solidFill>
                  <a:srgbClr val="7030A0"/>
                </a:solidFill>
              </a:rPr>
              <a:t>repeat</a:t>
            </a:r>
          </a:p>
          <a:p>
            <a:pPr marL="0" indent="0">
              <a:buNone/>
            </a:pPr>
            <a:r>
              <a:rPr lang="en-US" sz="1800" i="1" dirty="0" err="1" smtClean="0">
                <a:solidFill>
                  <a:srgbClr val="7030A0"/>
                </a:solidFill>
              </a:rPr>
              <a:t>zero_extend</a:t>
            </a:r>
            <a:endParaRPr lang="en-US" sz="1800" i="1" dirty="0" smtClean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en-US" sz="1800" i="1" dirty="0" err="1" smtClean="0">
                <a:solidFill>
                  <a:srgbClr val="7030A0"/>
                </a:solidFill>
              </a:rPr>
              <a:t>sign_extend</a:t>
            </a:r>
            <a:endParaRPr lang="en-US" sz="1800" i="1" dirty="0" smtClean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en-US" sz="1800" i="1" dirty="0" err="1" smtClean="0">
                <a:solidFill>
                  <a:srgbClr val="7030A0"/>
                </a:solidFill>
              </a:rPr>
              <a:t>rotate_left</a:t>
            </a:r>
            <a:endParaRPr lang="en-US" sz="1800" i="1" dirty="0" smtClean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en-US" sz="1800" i="1" dirty="0" err="1" smtClean="0">
                <a:solidFill>
                  <a:srgbClr val="7030A0"/>
                </a:solidFill>
              </a:rPr>
              <a:t>rotate_right</a:t>
            </a:r>
            <a:endParaRPr lang="en-US" sz="1800" i="1" dirty="0">
              <a:solidFill>
                <a:srgbClr val="7030A0"/>
              </a:solidFill>
            </a:endParaRPr>
          </a:p>
          <a:p>
            <a:pPr marL="0" indent="0">
              <a:buNone/>
            </a:pPr>
            <a:endParaRPr lang="en-US" sz="1800" i="1" dirty="0"/>
          </a:p>
          <a:p>
            <a:pPr marL="0" indent="0">
              <a:buFont typeface="Arial" pitchFamily="34" charset="0"/>
              <a:buNone/>
            </a:pPr>
            <a:endParaRPr lang="en-US" sz="1800" i="1" dirty="0" smtClean="0"/>
          </a:p>
          <a:p>
            <a:pPr marL="0" indent="0">
              <a:buFont typeface="Arial" pitchFamily="34" charset="0"/>
              <a:buNone/>
            </a:pPr>
            <a:endParaRPr lang="en-US" sz="1800" i="1" dirty="0"/>
          </a:p>
        </p:txBody>
      </p:sp>
      <p:sp>
        <p:nvSpPr>
          <p:cNvPr id="15" name="TextBox 14"/>
          <p:cNvSpPr txBox="1"/>
          <p:nvPr/>
        </p:nvSpPr>
        <p:spPr>
          <a:xfrm>
            <a:off x="152400" y="6019800"/>
            <a:ext cx="868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81000" y="2819400"/>
            <a:ext cx="6324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The remaining operations can be reduced to </a:t>
            </a:r>
            <a:r>
              <a:rPr lang="en-US" sz="2400" dirty="0" err="1" smtClean="0"/>
              <a:t>concat</a:t>
            </a:r>
            <a:r>
              <a:rPr lang="en-US" sz="2400" dirty="0" smtClean="0"/>
              <a:t>/extract (see the paper for details)</a:t>
            </a:r>
            <a:endParaRPr lang="en-US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152400" y="5867400"/>
            <a:ext cx="868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* Shift </a:t>
            </a:r>
            <a:r>
              <a:rPr lang="en-US" dirty="0"/>
              <a:t>by a constant is bit-propagating; shift by a non-constant is </a:t>
            </a:r>
            <a:r>
              <a:rPr lang="en-US" dirty="0" smtClean="0"/>
              <a:t>arithmetic</a:t>
            </a:r>
          </a:p>
        </p:txBody>
      </p:sp>
    </p:spTree>
    <p:extLst>
      <p:ext uri="{BB962C8B-B14F-4D97-AF65-F5344CB8AC3E}">
        <p14:creationId xmlns:p14="http://schemas.microsoft.com/office/powerpoint/2010/main" val="1930816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BV Operations in SMT-LIB 2.0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401" y="1600200"/>
            <a:ext cx="1491341" cy="457200"/>
          </a:xfrm>
          <a:solidFill>
            <a:srgbClr val="FFC000"/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smtClean="0"/>
              <a:t>Core</a:t>
            </a:r>
            <a:endParaRPr lang="en-US" sz="2000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36286" y="2057400"/>
            <a:ext cx="1469571" cy="1143000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1800" i="1" dirty="0" smtClean="0"/>
              <a:t>=/</a:t>
            </a:r>
            <a:r>
              <a:rPr lang="en-US" sz="1800" i="1" dirty="0" err="1" smtClean="0"/>
              <a:t>bvcomp</a:t>
            </a:r>
            <a:endParaRPr lang="en-US" sz="1800" i="1" dirty="0" smtClean="0"/>
          </a:p>
          <a:p>
            <a:pPr marL="0" indent="0">
              <a:buFont typeface="Arial" pitchFamily="34" charset="0"/>
              <a:buNone/>
            </a:pPr>
            <a:r>
              <a:rPr lang="en-US" sz="1800" i="1" dirty="0" smtClean="0"/>
              <a:t>distinct</a:t>
            </a:r>
          </a:p>
          <a:p>
            <a:pPr marL="0" indent="0">
              <a:buFont typeface="Arial" pitchFamily="34" charset="0"/>
              <a:buNone/>
            </a:pPr>
            <a:r>
              <a:rPr lang="en-US" sz="1800" i="1" dirty="0" err="1" smtClean="0"/>
              <a:t>ite</a:t>
            </a:r>
            <a:endParaRPr lang="en-US" sz="1800" i="1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1687285" y="1600200"/>
            <a:ext cx="1621971" cy="4572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2000" dirty="0" smtClean="0"/>
              <a:t>Bit-wise</a:t>
            </a:r>
            <a:endParaRPr lang="en-US" sz="2000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698171" y="2057400"/>
            <a:ext cx="1621972" cy="3657600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1800" i="1" dirty="0" smtClean="0"/>
              <a:t>and</a:t>
            </a:r>
            <a:r>
              <a:rPr lang="en-US" sz="1800" i="1" dirty="0" smtClean="0"/>
              <a:t>**/</a:t>
            </a:r>
            <a:r>
              <a:rPr lang="en-US" sz="1800" i="1" dirty="0" err="1" smtClean="0"/>
              <a:t>bvand</a:t>
            </a:r>
            <a:endParaRPr lang="en-US" sz="1800" i="1" dirty="0" smtClean="0"/>
          </a:p>
          <a:p>
            <a:pPr marL="0" indent="0">
              <a:buFont typeface="Arial" pitchFamily="34" charset="0"/>
              <a:buNone/>
            </a:pPr>
            <a:r>
              <a:rPr lang="en-US" sz="1800" i="1" dirty="0" smtClean="0"/>
              <a:t>or**/</a:t>
            </a:r>
            <a:r>
              <a:rPr lang="en-US" sz="1800" i="1" dirty="0" err="1" smtClean="0"/>
              <a:t>bvor</a:t>
            </a:r>
            <a:endParaRPr lang="en-US" sz="1800" i="1" dirty="0" smtClean="0"/>
          </a:p>
          <a:p>
            <a:pPr marL="0" indent="0">
              <a:buFont typeface="Arial" pitchFamily="34" charset="0"/>
              <a:buNone/>
            </a:pPr>
            <a:r>
              <a:rPr lang="en-US" sz="1800" i="1" dirty="0" err="1" smtClean="0"/>
              <a:t>xor</a:t>
            </a:r>
            <a:r>
              <a:rPr lang="en-US" sz="1800" i="1" dirty="0" smtClean="0"/>
              <a:t>**/</a:t>
            </a:r>
            <a:r>
              <a:rPr lang="en-US" sz="1800" i="1" dirty="0" err="1" smtClean="0"/>
              <a:t>bvxor</a:t>
            </a:r>
            <a:endParaRPr lang="en-US" sz="1800" i="1" dirty="0" smtClean="0"/>
          </a:p>
          <a:p>
            <a:pPr marL="0" indent="0">
              <a:buFont typeface="Arial" pitchFamily="34" charset="0"/>
              <a:buNone/>
            </a:pPr>
            <a:r>
              <a:rPr lang="en-US" sz="1800" i="1" dirty="0" smtClean="0"/>
              <a:t>=&gt;**</a:t>
            </a:r>
            <a:endParaRPr lang="en-US" sz="1800" i="1" dirty="0" smtClean="0"/>
          </a:p>
          <a:p>
            <a:pPr marL="0" indent="0">
              <a:buFont typeface="Arial" pitchFamily="34" charset="0"/>
              <a:buNone/>
            </a:pPr>
            <a:r>
              <a:rPr lang="en-US" sz="1800" i="1" dirty="0" err="1" smtClean="0"/>
              <a:t>bvnot</a:t>
            </a:r>
            <a:endParaRPr lang="en-US" sz="1800" i="1" dirty="0" smtClean="0"/>
          </a:p>
          <a:p>
            <a:pPr marL="0" indent="0">
              <a:buFont typeface="Arial" pitchFamily="34" charset="0"/>
              <a:buNone/>
            </a:pPr>
            <a:r>
              <a:rPr lang="en-US" sz="1800" i="1" dirty="0" err="1" smtClean="0"/>
              <a:t>bvnand</a:t>
            </a:r>
            <a:endParaRPr lang="en-US" sz="1800" i="1" dirty="0" smtClean="0"/>
          </a:p>
          <a:p>
            <a:pPr marL="0" indent="0">
              <a:buFont typeface="Arial" pitchFamily="34" charset="0"/>
              <a:buNone/>
            </a:pPr>
            <a:r>
              <a:rPr lang="en-US" sz="1800" i="1" dirty="0" err="1" smtClean="0"/>
              <a:t>bvnor</a:t>
            </a:r>
            <a:endParaRPr lang="en-US" sz="1800" i="1" dirty="0" smtClean="0"/>
          </a:p>
          <a:p>
            <a:pPr marL="0" indent="0">
              <a:buFont typeface="Arial" pitchFamily="34" charset="0"/>
              <a:buNone/>
            </a:pPr>
            <a:r>
              <a:rPr lang="en-US" sz="1800" i="1" dirty="0" err="1" smtClean="0"/>
              <a:t>bvxnor</a:t>
            </a:r>
            <a:endParaRPr lang="en-US" sz="1800" i="1" dirty="0" smtClean="0"/>
          </a:p>
          <a:p>
            <a:pPr marL="0" indent="0">
              <a:buFont typeface="Arial" pitchFamily="34" charset="0"/>
              <a:buNone/>
            </a:pPr>
            <a:r>
              <a:rPr lang="en-US" sz="1800" i="1" dirty="0" err="1" smtClean="0"/>
              <a:t>bvneg</a:t>
            </a:r>
            <a:endParaRPr lang="en-US" sz="1800" i="1" dirty="0" smtClean="0"/>
          </a:p>
          <a:p>
            <a:pPr marL="0" indent="0">
              <a:buFont typeface="Arial" pitchFamily="34" charset="0"/>
              <a:buNone/>
            </a:pPr>
            <a:r>
              <a:rPr lang="en-US" sz="1800" i="1" dirty="0" smtClean="0"/>
              <a:t/>
            </a:r>
            <a:br>
              <a:rPr lang="en-US" sz="1800" i="1" dirty="0" smtClean="0"/>
            </a:br>
            <a:endParaRPr lang="en-US" sz="1800" i="1" dirty="0" smtClean="0"/>
          </a:p>
          <a:p>
            <a:pPr marL="0" indent="0">
              <a:buFont typeface="Arial" pitchFamily="34" charset="0"/>
              <a:buNone/>
            </a:pPr>
            <a:endParaRPr lang="en-US" sz="1800" i="1" dirty="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7173683" y="1611086"/>
            <a:ext cx="1621971" cy="4572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2000" dirty="0" smtClean="0"/>
              <a:t>Bit-prop.</a:t>
            </a:r>
            <a:endParaRPr lang="en-US" sz="2000" dirty="0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7173683" y="2068286"/>
            <a:ext cx="1621972" cy="3657600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1800" i="1" dirty="0" err="1" smtClean="0"/>
              <a:t>concat</a:t>
            </a:r>
            <a:endParaRPr lang="en-US" sz="1800" i="1" dirty="0" smtClean="0"/>
          </a:p>
          <a:p>
            <a:pPr marL="0" indent="0">
              <a:buNone/>
            </a:pPr>
            <a:r>
              <a:rPr lang="en-US" sz="1800" i="1" dirty="0" smtClean="0"/>
              <a:t>extract</a:t>
            </a:r>
            <a:br>
              <a:rPr lang="en-US" sz="1800" i="1" dirty="0" smtClean="0"/>
            </a:br>
            <a:r>
              <a:rPr lang="en-US" sz="1800" i="1" dirty="0" err="1" smtClean="0"/>
              <a:t>bvshl</a:t>
            </a:r>
            <a:r>
              <a:rPr lang="en-US" sz="1800" i="1" dirty="0" smtClean="0"/>
              <a:t>*</a:t>
            </a:r>
            <a:endParaRPr lang="en-US" sz="1800" i="1" dirty="0" smtClean="0"/>
          </a:p>
          <a:p>
            <a:pPr marL="0" indent="0">
              <a:buFont typeface="Arial" pitchFamily="34" charset="0"/>
              <a:buNone/>
            </a:pPr>
            <a:r>
              <a:rPr lang="en-US" sz="1800" i="1" dirty="0" err="1" smtClean="0"/>
              <a:t>bvlshr</a:t>
            </a:r>
            <a:r>
              <a:rPr lang="en-US" sz="1800" i="1" dirty="0" smtClean="0"/>
              <a:t>*</a:t>
            </a:r>
            <a:endParaRPr lang="en-US" sz="1800" i="1" dirty="0" smtClean="0"/>
          </a:p>
          <a:p>
            <a:pPr marL="0" indent="0">
              <a:buNone/>
            </a:pPr>
            <a:r>
              <a:rPr lang="en-US" sz="1800" i="1" dirty="0" err="1" smtClean="0"/>
              <a:t>bvashr</a:t>
            </a:r>
            <a:r>
              <a:rPr lang="en-US" sz="1800" i="1" dirty="0" smtClean="0"/>
              <a:t>*</a:t>
            </a:r>
            <a:endParaRPr lang="en-US" sz="1800" i="1" dirty="0" smtClean="0"/>
          </a:p>
          <a:p>
            <a:pPr marL="0" indent="0">
              <a:buNone/>
            </a:pPr>
            <a:r>
              <a:rPr lang="en-US" sz="1800" i="1" dirty="0" smtClean="0"/>
              <a:t>repeat</a:t>
            </a:r>
          </a:p>
          <a:p>
            <a:pPr marL="0" indent="0">
              <a:buNone/>
            </a:pPr>
            <a:r>
              <a:rPr lang="en-US" sz="1800" i="1" dirty="0" err="1" smtClean="0"/>
              <a:t>zero_extend</a:t>
            </a:r>
            <a:endParaRPr lang="en-US" sz="1800" i="1" dirty="0" smtClean="0"/>
          </a:p>
          <a:p>
            <a:pPr marL="0" indent="0">
              <a:buNone/>
            </a:pPr>
            <a:r>
              <a:rPr lang="en-US" sz="1800" i="1" dirty="0" err="1" smtClean="0"/>
              <a:t>sign_extend</a:t>
            </a:r>
            <a:endParaRPr lang="en-US" sz="1800" i="1" dirty="0" smtClean="0"/>
          </a:p>
          <a:p>
            <a:pPr marL="0" indent="0">
              <a:buNone/>
            </a:pPr>
            <a:r>
              <a:rPr lang="en-US" sz="1800" i="1" dirty="0" err="1" smtClean="0"/>
              <a:t>rotate_left</a:t>
            </a:r>
            <a:endParaRPr lang="en-US" sz="1800" i="1" dirty="0" smtClean="0"/>
          </a:p>
          <a:p>
            <a:pPr marL="0" indent="0">
              <a:buNone/>
            </a:pPr>
            <a:r>
              <a:rPr lang="en-US" sz="1800" i="1" dirty="0" err="1" smtClean="0"/>
              <a:t>rotate_right</a:t>
            </a:r>
            <a:endParaRPr lang="en-US" sz="1800" i="1" dirty="0"/>
          </a:p>
          <a:p>
            <a:pPr marL="0" indent="0">
              <a:buNone/>
            </a:pPr>
            <a:endParaRPr lang="en-US" sz="1800" i="1" dirty="0" smtClean="0"/>
          </a:p>
          <a:p>
            <a:pPr marL="0" indent="0">
              <a:buFont typeface="Arial" pitchFamily="34" charset="0"/>
              <a:buNone/>
            </a:pPr>
            <a:endParaRPr lang="en-US" sz="1800" i="1" dirty="0" smtClean="0"/>
          </a:p>
          <a:p>
            <a:pPr marL="0" indent="0">
              <a:buFont typeface="Arial" pitchFamily="34" charset="0"/>
              <a:buNone/>
            </a:pPr>
            <a:endParaRPr lang="en-US" sz="1800" i="1" dirty="0"/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3505200" y="1611086"/>
            <a:ext cx="1621971" cy="4572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2000" dirty="0" smtClean="0"/>
              <a:t>Arithmetic</a:t>
            </a:r>
            <a:endParaRPr lang="en-US" sz="2000" dirty="0"/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3505200" y="2068286"/>
            <a:ext cx="1621972" cy="3657600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1800" i="1" dirty="0" err="1" smtClean="0"/>
              <a:t>bvadd</a:t>
            </a:r>
            <a:endParaRPr lang="en-US" sz="1800" i="1" dirty="0" smtClean="0"/>
          </a:p>
          <a:p>
            <a:pPr marL="0" indent="0">
              <a:buFont typeface="Arial" pitchFamily="34" charset="0"/>
              <a:buNone/>
            </a:pPr>
            <a:r>
              <a:rPr lang="en-US" sz="1800" i="1" dirty="0" err="1" smtClean="0"/>
              <a:t>bvmul</a:t>
            </a:r>
            <a:endParaRPr lang="en-US" sz="1800" i="1" dirty="0" smtClean="0"/>
          </a:p>
          <a:p>
            <a:pPr marL="0" indent="0">
              <a:buFont typeface="Arial" pitchFamily="34" charset="0"/>
              <a:buNone/>
            </a:pPr>
            <a:r>
              <a:rPr lang="en-US" sz="1800" i="1" dirty="0" err="1" smtClean="0"/>
              <a:t>bvudiv</a:t>
            </a:r>
            <a:endParaRPr lang="en-US" sz="1800" i="1" dirty="0" smtClean="0"/>
          </a:p>
          <a:p>
            <a:pPr marL="0" indent="0">
              <a:buFont typeface="Arial" pitchFamily="34" charset="0"/>
              <a:buNone/>
            </a:pPr>
            <a:r>
              <a:rPr lang="en-US" sz="1800" i="1" dirty="0" err="1" smtClean="0"/>
              <a:t>bvurem</a:t>
            </a:r>
            <a:endParaRPr lang="en-US" sz="1800" i="1" dirty="0" smtClean="0"/>
          </a:p>
          <a:p>
            <a:pPr marL="0" indent="0">
              <a:buFont typeface="Arial" pitchFamily="34" charset="0"/>
              <a:buNone/>
            </a:pPr>
            <a:r>
              <a:rPr lang="en-US" sz="1800" i="1" dirty="0" err="1" smtClean="0"/>
              <a:t>bvsub</a:t>
            </a:r>
            <a:endParaRPr lang="en-US" sz="1800" i="1" dirty="0" smtClean="0"/>
          </a:p>
          <a:p>
            <a:pPr marL="0" indent="0">
              <a:buFont typeface="Arial" pitchFamily="34" charset="0"/>
              <a:buNone/>
            </a:pPr>
            <a:r>
              <a:rPr lang="en-US" sz="1800" i="1" dirty="0" err="1" smtClean="0"/>
              <a:t>bvsdiv</a:t>
            </a:r>
            <a:endParaRPr lang="en-US" sz="1800" i="1" dirty="0" smtClean="0"/>
          </a:p>
          <a:p>
            <a:pPr marL="0" indent="0">
              <a:buFont typeface="Arial" pitchFamily="34" charset="0"/>
              <a:buNone/>
            </a:pPr>
            <a:r>
              <a:rPr lang="en-US" sz="1800" i="1" dirty="0" err="1" smtClean="0"/>
              <a:t>bvsrem</a:t>
            </a:r>
            <a:endParaRPr lang="en-US" sz="1800" i="1" dirty="0" smtClean="0"/>
          </a:p>
          <a:p>
            <a:pPr marL="0" indent="0">
              <a:buFont typeface="Arial" pitchFamily="34" charset="0"/>
              <a:buNone/>
            </a:pPr>
            <a:r>
              <a:rPr lang="en-US" sz="1800" i="1" dirty="0" err="1" smtClean="0"/>
              <a:t>bvsmod</a:t>
            </a:r>
            <a:endParaRPr lang="en-US" sz="1800" i="1" dirty="0" smtClean="0"/>
          </a:p>
          <a:p>
            <a:pPr marL="0" indent="0">
              <a:buNone/>
            </a:pPr>
            <a:r>
              <a:rPr lang="en-US" sz="1800" i="1" dirty="0" err="1"/>
              <a:t>bvshl</a:t>
            </a:r>
            <a:r>
              <a:rPr lang="en-US" sz="1800" i="1" dirty="0" smtClean="0"/>
              <a:t>*</a:t>
            </a:r>
            <a:endParaRPr lang="en-US" sz="1800" i="1" dirty="0"/>
          </a:p>
          <a:p>
            <a:pPr marL="0" indent="0">
              <a:buNone/>
            </a:pPr>
            <a:r>
              <a:rPr lang="en-US" sz="1800" i="1" dirty="0" err="1"/>
              <a:t>bvlshr</a:t>
            </a:r>
            <a:r>
              <a:rPr lang="en-US" sz="1800" i="1" dirty="0" smtClean="0"/>
              <a:t>*</a:t>
            </a:r>
            <a:endParaRPr lang="en-US" sz="1800" i="1" dirty="0"/>
          </a:p>
          <a:p>
            <a:pPr marL="0" indent="0">
              <a:buNone/>
            </a:pPr>
            <a:r>
              <a:rPr lang="en-US" sz="1800" i="1" dirty="0" err="1"/>
              <a:t>bvashr</a:t>
            </a:r>
            <a:r>
              <a:rPr lang="en-US" sz="1800" i="1" dirty="0" smtClean="0"/>
              <a:t>*</a:t>
            </a:r>
            <a:endParaRPr lang="en-US" sz="1800" i="1" dirty="0"/>
          </a:p>
          <a:p>
            <a:pPr marL="0" indent="0">
              <a:buFont typeface="Arial" pitchFamily="34" charset="0"/>
              <a:buNone/>
            </a:pPr>
            <a:endParaRPr lang="en-US" sz="1800" i="1" dirty="0" smtClean="0"/>
          </a:p>
          <a:p>
            <a:pPr marL="0" indent="0">
              <a:buFont typeface="Arial" pitchFamily="34" charset="0"/>
              <a:buNone/>
            </a:pPr>
            <a:endParaRPr lang="en-US" sz="1800" i="1" dirty="0" smtClean="0"/>
          </a:p>
          <a:p>
            <a:pPr marL="0" indent="0">
              <a:buFont typeface="Arial" pitchFamily="34" charset="0"/>
              <a:buNone/>
            </a:pPr>
            <a:r>
              <a:rPr lang="en-US" sz="1800" i="1" dirty="0" smtClean="0"/>
              <a:t/>
            </a:r>
            <a:br>
              <a:rPr lang="en-US" sz="1800" i="1" dirty="0" smtClean="0"/>
            </a:br>
            <a:endParaRPr lang="en-US" sz="1800" i="1" dirty="0"/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5334000" y="1611086"/>
            <a:ext cx="1621971" cy="4572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2000" dirty="0" smtClean="0"/>
              <a:t>Comparison</a:t>
            </a:r>
            <a:endParaRPr lang="en-US" sz="2000" dirty="0"/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5334000" y="2068286"/>
            <a:ext cx="1621972" cy="3657600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i="1" dirty="0" err="1"/>
              <a:t>bvult</a:t>
            </a:r>
            <a:endParaRPr lang="en-US" sz="1800" i="1" dirty="0"/>
          </a:p>
          <a:p>
            <a:pPr marL="0" indent="0">
              <a:buNone/>
            </a:pPr>
            <a:r>
              <a:rPr lang="en-US" sz="1800" i="1" dirty="0" err="1" smtClean="0"/>
              <a:t>bvule</a:t>
            </a:r>
            <a:endParaRPr lang="en-US" sz="1800" i="1" dirty="0"/>
          </a:p>
          <a:p>
            <a:pPr marL="0" indent="0">
              <a:buNone/>
            </a:pPr>
            <a:r>
              <a:rPr lang="en-US" sz="1800" i="1" dirty="0" err="1" smtClean="0"/>
              <a:t>bvugt</a:t>
            </a:r>
            <a:endParaRPr lang="en-US" sz="1800" i="1" dirty="0"/>
          </a:p>
          <a:p>
            <a:pPr marL="0" indent="0">
              <a:buNone/>
            </a:pPr>
            <a:r>
              <a:rPr lang="en-US" sz="1800" i="1" dirty="0" err="1" smtClean="0"/>
              <a:t>bvuge</a:t>
            </a:r>
            <a:endParaRPr lang="en-US" sz="1800" i="1" dirty="0"/>
          </a:p>
          <a:p>
            <a:pPr marL="0" indent="0">
              <a:buNone/>
            </a:pPr>
            <a:r>
              <a:rPr lang="en-US" sz="1800" i="1" dirty="0" err="1" smtClean="0"/>
              <a:t>bvslt</a:t>
            </a:r>
            <a:endParaRPr lang="en-US" sz="1800" i="1" dirty="0"/>
          </a:p>
          <a:p>
            <a:pPr marL="0" indent="0">
              <a:buNone/>
            </a:pPr>
            <a:r>
              <a:rPr lang="en-US" sz="1800" i="1" dirty="0" err="1" smtClean="0"/>
              <a:t>bvsle</a:t>
            </a:r>
            <a:endParaRPr lang="en-US" sz="1800" i="1" dirty="0"/>
          </a:p>
          <a:p>
            <a:pPr marL="0" indent="0">
              <a:buNone/>
            </a:pPr>
            <a:r>
              <a:rPr lang="en-US" sz="1800" i="1" dirty="0" err="1" smtClean="0"/>
              <a:t>bvsgt</a:t>
            </a:r>
            <a:endParaRPr lang="en-US" sz="1800" i="1" dirty="0"/>
          </a:p>
          <a:p>
            <a:pPr marL="0" indent="0">
              <a:buNone/>
            </a:pPr>
            <a:r>
              <a:rPr lang="en-US" sz="1800" i="1" dirty="0" err="1" smtClean="0"/>
              <a:t>bvsge</a:t>
            </a:r>
            <a:endParaRPr lang="en-US" sz="1800" i="1" dirty="0"/>
          </a:p>
          <a:p>
            <a:pPr marL="0" indent="0">
              <a:buFont typeface="Arial" pitchFamily="34" charset="0"/>
              <a:buNone/>
            </a:pPr>
            <a:endParaRPr lang="en-US" sz="1800" i="1" dirty="0"/>
          </a:p>
        </p:txBody>
      </p:sp>
      <p:sp>
        <p:nvSpPr>
          <p:cNvPr id="15" name="TextBox 14"/>
          <p:cNvSpPr txBox="1"/>
          <p:nvPr/>
        </p:nvSpPr>
        <p:spPr>
          <a:xfrm>
            <a:off x="152400" y="6019800"/>
            <a:ext cx="868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152400" y="5867400"/>
            <a:ext cx="868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* </a:t>
            </a:r>
            <a:r>
              <a:rPr lang="en-US" dirty="0" smtClean="0"/>
              <a:t>Shift by a constant is bit-propagating; shift by a non-constant is </a:t>
            </a:r>
            <a:r>
              <a:rPr lang="en-US" dirty="0" smtClean="0"/>
              <a:t>arithmetic</a:t>
            </a:r>
            <a:br>
              <a:rPr lang="en-US" dirty="0" smtClean="0"/>
            </a:br>
            <a:r>
              <a:rPr lang="en-US" dirty="0" smtClean="0"/>
              <a:t>** We consider </a:t>
            </a:r>
            <a:r>
              <a:rPr lang="en-US" dirty="0" err="1" smtClean="0"/>
              <a:t>Bool’s</a:t>
            </a:r>
            <a:r>
              <a:rPr lang="en-US" dirty="0" smtClean="0"/>
              <a:t> to be bit-vectors of width 1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11780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Eager BV Solving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Apply word-level preprocessing (rewriting, constant propagation, …)</a:t>
            </a:r>
          </a:p>
          <a:p>
            <a:pPr lvl="1"/>
            <a:r>
              <a:rPr lang="en-US" dirty="0" smtClean="0">
                <a:solidFill>
                  <a:srgbClr val="7030A0"/>
                </a:solidFill>
              </a:rPr>
              <a:t>Local/online</a:t>
            </a:r>
            <a:r>
              <a:rPr lang="en-US" dirty="0" smtClean="0"/>
              <a:t>: applied once a new operation is fed into the solver</a:t>
            </a:r>
          </a:p>
          <a:p>
            <a:pPr lvl="1"/>
            <a:r>
              <a:rPr lang="en-US" dirty="0" smtClean="0">
                <a:solidFill>
                  <a:srgbClr val="7030A0"/>
                </a:solidFill>
              </a:rPr>
              <a:t>Global</a:t>
            </a:r>
            <a:r>
              <a:rPr lang="en-US" dirty="0" smtClean="0"/>
              <a:t>: applied after the whole formula is fed into the solver</a:t>
            </a:r>
            <a:br>
              <a:rPr lang="en-US" dirty="0" smtClean="0"/>
            </a:b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Optionally, bit-blast to bit-level AIG and apply AIG simplifications </a:t>
            </a:r>
            <a:br>
              <a:rPr lang="en-US" dirty="0" smtClean="0"/>
            </a:b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Bit-blast to CNF and solve with a SAT solver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1849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Rectangle 38"/>
          <p:cNvSpPr/>
          <p:nvPr/>
        </p:nvSpPr>
        <p:spPr>
          <a:xfrm>
            <a:off x="3927939" y="1565979"/>
            <a:ext cx="5147628" cy="369332"/>
          </a:xfrm>
          <a:prstGeom prst="rect">
            <a:avLst/>
          </a:prstGeom>
          <a:solidFill>
            <a:srgbClr val="FFFF99"/>
          </a:solidFill>
        </p:spPr>
        <p:txBody>
          <a:bodyPr wrap="none">
            <a:spAutoFit/>
          </a:bodyPr>
          <a:lstStyle/>
          <a:p>
            <a:r>
              <a:rPr lang="en-US" dirty="0"/>
              <a:t>(define-fun </a:t>
            </a:r>
            <a:r>
              <a:rPr lang="en-US" dirty="0" smtClean="0"/>
              <a:t>v4 </a:t>
            </a:r>
            <a:r>
              <a:rPr lang="en-US" dirty="0"/>
              <a:t>() ( </a:t>
            </a:r>
            <a:r>
              <a:rPr lang="en-US" dirty="0" err="1"/>
              <a:t>BitVec</a:t>
            </a:r>
            <a:r>
              <a:rPr lang="en-US" dirty="0"/>
              <a:t> 2</a:t>
            </a:r>
            <a:r>
              <a:rPr lang="en-US" dirty="0" smtClean="0"/>
              <a:t>) (</a:t>
            </a:r>
            <a:r>
              <a:rPr lang="en-US" dirty="0" err="1" smtClean="0"/>
              <a:t>bvadd</a:t>
            </a:r>
            <a:r>
              <a:rPr lang="en-US" dirty="0"/>
              <a:t> v3 (_ </a:t>
            </a:r>
            <a:r>
              <a:rPr lang="en-US" dirty="0" smtClean="0"/>
              <a:t>bv0 2)))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Eager BV Solving Example</a:t>
            </a:r>
            <a:endParaRPr lang="en-US" dirty="0"/>
          </a:p>
        </p:txBody>
      </p:sp>
      <p:pic>
        <p:nvPicPr>
          <p:cNvPr id="15" name="Picture 20" descr="BMW M6 engin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53000" y="4098337"/>
            <a:ext cx="3948396" cy="2459658"/>
          </a:xfrm>
          <a:prstGeom prst="rect">
            <a:avLst/>
          </a:prstGeom>
          <a:noFill/>
        </p:spPr>
      </p:pic>
      <p:sp>
        <p:nvSpPr>
          <p:cNvPr id="16" name="TextBox 15"/>
          <p:cNvSpPr txBox="1"/>
          <p:nvPr/>
        </p:nvSpPr>
        <p:spPr>
          <a:xfrm>
            <a:off x="6012798" y="4597372"/>
            <a:ext cx="1828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bg1"/>
                </a:solidFill>
              </a:rPr>
              <a:t>SMT Engine</a:t>
            </a:r>
            <a:endParaRPr lang="en-US" sz="3600" b="1" dirty="0">
              <a:solidFill>
                <a:schemeClr val="bg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4985657" y="1524000"/>
            <a:ext cx="3147080" cy="369332"/>
          </a:xfrm>
          <a:prstGeom prst="rect">
            <a:avLst/>
          </a:prstGeom>
          <a:solidFill>
            <a:srgbClr val="FFFF99"/>
          </a:solidFill>
        </p:spPr>
        <p:txBody>
          <a:bodyPr wrap="none">
            <a:spAutoFit/>
          </a:bodyPr>
          <a:lstStyle/>
          <a:p>
            <a:r>
              <a:rPr lang="en-US" dirty="0" smtClean="0"/>
              <a:t>(declare-fun v1 () ( </a:t>
            </a:r>
            <a:r>
              <a:rPr lang="en-US" dirty="0" err="1" smtClean="0"/>
              <a:t>BitVec</a:t>
            </a:r>
            <a:r>
              <a:rPr lang="en-US" dirty="0" smtClean="0"/>
              <a:t> 2))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5334000" y="5804202"/>
            <a:ext cx="457200" cy="36933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v</a:t>
            </a:r>
            <a:r>
              <a:rPr lang="en-US" baseline="-25000" dirty="0" smtClean="0"/>
              <a:t>1</a:t>
            </a:r>
            <a:endParaRPr lang="en-US" baseline="-25000" dirty="0"/>
          </a:p>
        </p:txBody>
      </p:sp>
      <p:sp>
        <p:nvSpPr>
          <p:cNvPr id="19" name="Rectangle 18"/>
          <p:cNvSpPr/>
          <p:nvPr/>
        </p:nvSpPr>
        <p:spPr>
          <a:xfrm>
            <a:off x="4985657" y="1555875"/>
            <a:ext cx="3147080" cy="369332"/>
          </a:xfrm>
          <a:prstGeom prst="rect">
            <a:avLst/>
          </a:prstGeom>
          <a:solidFill>
            <a:srgbClr val="FFFF99"/>
          </a:solidFill>
        </p:spPr>
        <p:txBody>
          <a:bodyPr wrap="none">
            <a:spAutoFit/>
          </a:bodyPr>
          <a:lstStyle/>
          <a:p>
            <a:r>
              <a:rPr lang="en-US" dirty="0"/>
              <a:t>(declare-fun </a:t>
            </a:r>
            <a:r>
              <a:rPr lang="en-US" dirty="0" smtClean="0"/>
              <a:t>v2 </a:t>
            </a:r>
            <a:r>
              <a:rPr lang="en-US" dirty="0"/>
              <a:t>() ( </a:t>
            </a:r>
            <a:r>
              <a:rPr lang="en-US" dirty="0" err="1"/>
              <a:t>BitVec</a:t>
            </a:r>
            <a:r>
              <a:rPr lang="en-US" dirty="0"/>
              <a:t> 2</a:t>
            </a:r>
            <a:r>
              <a:rPr lang="en-US" dirty="0" smtClean="0"/>
              <a:t>))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334000" y="5806318"/>
            <a:ext cx="457200" cy="36933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v</a:t>
            </a:r>
            <a:r>
              <a:rPr lang="en-US" baseline="-25000" dirty="0" smtClean="0"/>
              <a:t>2</a:t>
            </a:r>
            <a:endParaRPr lang="en-US" baseline="-25000" dirty="0"/>
          </a:p>
        </p:txBody>
      </p:sp>
      <p:sp>
        <p:nvSpPr>
          <p:cNvPr id="22" name="TextBox 21"/>
          <p:cNvSpPr txBox="1"/>
          <p:nvPr/>
        </p:nvSpPr>
        <p:spPr>
          <a:xfrm>
            <a:off x="5333999" y="5012870"/>
            <a:ext cx="1143001" cy="36933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v</a:t>
            </a:r>
            <a:r>
              <a:rPr lang="en-US" baseline="-25000" dirty="0" smtClean="0"/>
              <a:t>3</a:t>
            </a:r>
            <a:r>
              <a:rPr lang="en-US" dirty="0" smtClean="0"/>
              <a:t>: </a:t>
            </a:r>
            <a:r>
              <a:rPr lang="en-US" dirty="0" err="1" smtClean="0"/>
              <a:t>bvadd</a:t>
            </a:r>
            <a:endParaRPr lang="en-US" baseline="-25000" dirty="0"/>
          </a:p>
        </p:txBody>
      </p:sp>
      <p:cxnSp>
        <p:nvCxnSpPr>
          <p:cNvPr id="28" name="Straight Arrow Connector 27"/>
          <p:cNvCxnSpPr/>
          <p:nvPr/>
        </p:nvCxnSpPr>
        <p:spPr>
          <a:xfrm flipH="1">
            <a:off x="1524000" y="4343400"/>
            <a:ext cx="914400" cy="1454301"/>
          </a:xfrm>
          <a:prstGeom prst="straightConnector1">
            <a:avLst/>
          </a:prstGeom>
          <a:ln w="12700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4474315" y="1555875"/>
            <a:ext cx="4480778" cy="369332"/>
          </a:xfrm>
          <a:prstGeom prst="rect">
            <a:avLst/>
          </a:prstGeom>
          <a:solidFill>
            <a:srgbClr val="FFFF99"/>
          </a:solidFill>
        </p:spPr>
        <p:txBody>
          <a:bodyPr wrap="none">
            <a:spAutoFit/>
          </a:bodyPr>
          <a:lstStyle/>
          <a:p>
            <a:r>
              <a:rPr lang="en-US" dirty="0"/>
              <a:t>(define-fun </a:t>
            </a:r>
            <a:r>
              <a:rPr lang="en-US" dirty="0" smtClean="0"/>
              <a:t>v3 </a:t>
            </a:r>
            <a:r>
              <a:rPr lang="en-US" dirty="0"/>
              <a:t>() ( </a:t>
            </a:r>
            <a:r>
              <a:rPr lang="en-US" dirty="0" err="1"/>
              <a:t>BitVec</a:t>
            </a:r>
            <a:r>
              <a:rPr lang="en-US" dirty="0"/>
              <a:t> 2</a:t>
            </a:r>
            <a:r>
              <a:rPr lang="en-US" dirty="0" smtClean="0"/>
              <a:t>) (</a:t>
            </a:r>
            <a:r>
              <a:rPr lang="en-US" dirty="0" err="1" smtClean="0"/>
              <a:t>bvadd</a:t>
            </a:r>
            <a:r>
              <a:rPr lang="en-US" dirty="0" smtClean="0"/>
              <a:t> v1 v2</a:t>
            </a:r>
            <a:r>
              <a:rPr lang="en-US" dirty="0"/>
              <a:t>))</a:t>
            </a:r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2438400" y="4343400"/>
            <a:ext cx="914400" cy="1454301"/>
          </a:xfrm>
          <a:prstGeom prst="straightConnector1">
            <a:avLst/>
          </a:prstGeom>
          <a:ln w="12700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1714500" y="3953079"/>
            <a:ext cx="1447800" cy="36933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v</a:t>
            </a:r>
            <a:r>
              <a:rPr lang="en-US" baseline="-25000" dirty="0" smtClean="0"/>
              <a:t>3</a:t>
            </a:r>
            <a:r>
              <a:rPr lang="en-US" dirty="0" smtClean="0"/>
              <a:t>,v</a:t>
            </a:r>
            <a:r>
              <a:rPr lang="en-US" baseline="-25000" dirty="0" smtClean="0"/>
              <a:t>4</a:t>
            </a:r>
            <a:r>
              <a:rPr lang="en-US" dirty="0" smtClean="0"/>
              <a:t>: </a:t>
            </a:r>
            <a:r>
              <a:rPr lang="en-US" dirty="0" err="1" smtClean="0"/>
              <a:t>bvadd</a:t>
            </a:r>
            <a:endParaRPr lang="en-US" baseline="-25000" dirty="0"/>
          </a:p>
        </p:txBody>
      </p:sp>
      <p:sp>
        <p:nvSpPr>
          <p:cNvPr id="41" name="Rectangle 40"/>
          <p:cNvSpPr/>
          <p:nvPr/>
        </p:nvSpPr>
        <p:spPr>
          <a:xfrm>
            <a:off x="5357586" y="1565979"/>
            <a:ext cx="2403222" cy="369332"/>
          </a:xfrm>
          <a:prstGeom prst="rect">
            <a:avLst/>
          </a:prstGeom>
          <a:solidFill>
            <a:srgbClr val="FFFF99"/>
          </a:solidFill>
        </p:spPr>
        <p:txBody>
          <a:bodyPr wrap="none">
            <a:spAutoFit/>
          </a:bodyPr>
          <a:lstStyle/>
          <a:p>
            <a:r>
              <a:rPr lang="en-US" dirty="0" smtClean="0"/>
              <a:t>(assert (v4 </a:t>
            </a:r>
            <a:r>
              <a:rPr lang="en-US" dirty="0"/>
              <a:t>(_ </a:t>
            </a:r>
            <a:r>
              <a:rPr lang="en-US" dirty="0" smtClean="0"/>
              <a:t>bv0 2))</a:t>
            </a:r>
            <a:endParaRPr lang="en-US" dirty="0"/>
          </a:p>
        </p:txBody>
      </p:sp>
      <p:grpSp>
        <p:nvGrpSpPr>
          <p:cNvPr id="44" name="Group 43"/>
          <p:cNvGrpSpPr/>
          <p:nvPr/>
        </p:nvGrpSpPr>
        <p:grpSpPr>
          <a:xfrm>
            <a:off x="5376885" y="5328166"/>
            <a:ext cx="1100115" cy="632545"/>
            <a:chOff x="3140529" y="3821472"/>
            <a:chExt cx="1124868" cy="632545"/>
          </a:xfrm>
        </p:grpSpPr>
        <p:sp>
          <p:nvSpPr>
            <p:cNvPr id="42" name="TextBox 41"/>
            <p:cNvSpPr txBox="1"/>
            <p:nvPr/>
          </p:nvSpPr>
          <p:spPr>
            <a:xfrm>
              <a:off x="3884397" y="3953078"/>
              <a:ext cx="381000" cy="36933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dirty="0" smtClean="0"/>
                <a:t>0</a:t>
              </a:r>
              <a:endParaRPr lang="en-US" baseline="-25000" dirty="0"/>
            </a:p>
          </p:txBody>
        </p:sp>
        <p:sp>
          <p:nvSpPr>
            <p:cNvPr id="43" name="Equal 42"/>
            <p:cNvSpPr/>
            <p:nvPr/>
          </p:nvSpPr>
          <p:spPr>
            <a:xfrm>
              <a:off x="3140529" y="3821472"/>
              <a:ext cx="743868" cy="632545"/>
            </a:xfrm>
            <a:prstGeom prst="mathEqual">
              <a:avLst>
                <a:gd name="adj1" fmla="val 23520"/>
                <a:gd name="adj2" fmla="val 15202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45" name="Rectangle 44"/>
          <p:cNvSpPr/>
          <p:nvPr/>
        </p:nvSpPr>
        <p:spPr>
          <a:xfrm>
            <a:off x="5838751" y="1555875"/>
            <a:ext cx="1326004" cy="369332"/>
          </a:xfrm>
          <a:prstGeom prst="rect">
            <a:avLst/>
          </a:prstGeom>
          <a:solidFill>
            <a:srgbClr val="FFFF99"/>
          </a:solidFill>
        </p:spPr>
        <p:txBody>
          <a:bodyPr wrap="none">
            <a:spAutoFit/>
          </a:bodyPr>
          <a:lstStyle/>
          <a:p>
            <a:r>
              <a:rPr lang="en-US" dirty="0" smtClean="0"/>
              <a:t>(check-sat)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/>
              <p:nvPr/>
            </p:nvSpPr>
            <p:spPr>
              <a:xfrm>
                <a:off x="266989" y="1555875"/>
                <a:ext cx="2514022" cy="2103781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i="1" smtClean="0">
                              <a:latin typeface="Cambria Math"/>
                            </a:rPr>
                          </m:ctrlPr>
                        </m:sSubSupPr>
                        <m:e>
                          <m:r>
                            <a:rPr lang="en-US" i="1"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4</m:t>
                          </m:r>
                        </m:sub>
                        <m:sup>
                          <m:r>
                            <a:rPr lang="en-US" i="1">
                              <a:latin typeface="Cambria Math"/>
                            </a:rPr>
                            <m:t>[</m:t>
                          </m:r>
                          <m:r>
                            <a:rPr lang="en-US" i="1">
                              <a:latin typeface="Cambria Math"/>
                            </a:rPr>
                            <m:t>0</m:t>
                          </m:r>
                          <m:r>
                            <a:rPr lang="en-US" i="1">
                              <a:latin typeface="Cambria Math"/>
                            </a:rPr>
                            <m:t>]</m:t>
                          </m:r>
                        </m:sup>
                      </m:sSubSup>
                      <m:r>
                        <a:rPr lang="en-US" i="1">
                          <a:latin typeface="Cambria Math"/>
                        </a:rPr>
                        <m:t>=</m:t>
                      </m:r>
                      <m:sSubSup>
                        <m:sSubSupPr>
                          <m:ctrlPr>
                            <a:rPr lang="en-US" i="1">
                              <a:latin typeface="Cambria Math"/>
                            </a:rPr>
                          </m:ctrlPr>
                        </m:sSubSupPr>
                        <m:e>
                          <m:r>
                            <a:rPr lang="en-US" i="1"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1</m:t>
                          </m:r>
                        </m:sub>
                        <m:sup>
                          <m:r>
                            <a:rPr lang="en-US" i="1">
                              <a:latin typeface="Cambria Math"/>
                            </a:rPr>
                            <m:t>[</m:t>
                          </m:r>
                          <m:r>
                            <a:rPr lang="en-US" i="1">
                              <a:latin typeface="Cambria Math"/>
                            </a:rPr>
                            <m:t>0</m:t>
                          </m:r>
                          <m:r>
                            <a:rPr lang="en-US" i="1">
                              <a:latin typeface="Cambria Math"/>
                            </a:rPr>
                            <m:t>]</m:t>
                          </m:r>
                        </m:sup>
                      </m:sSubSup>
                      <m:r>
                        <a:rPr lang="en-US" i="1">
                          <a:latin typeface="Cambria Math"/>
                          <a:ea typeface="Cambria Math"/>
                        </a:rPr>
                        <m:t>⊕</m:t>
                      </m:r>
                      <m:sSubSup>
                        <m:sSubSupPr>
                          <m:ctrlPr>
                            <a:rPr lang="en-US" i="1">
                              <a:latin typeface="Cambria Math"/>
                            </a:rPr>
                          </m:ctrlPr>
                        </m:sSubSupPr>
                        <m:e>
                          <m:r>
                            <a:rPr lang="en-US" i="1"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2</m:t>
                          </m:r>
                        </m:sub>
                        <m:sup>
                          <m:d>
                            <m:dPr>
                              <m:begChr m:val="["/>
                              <m:endChr m:val="]"/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0</m:t>
                              </m:r>
                            </m:e>
                          </m:d>
                        </m:sup>
                      </m:sSubSup>
                    </m:oMath>
                  </m:oMathPara>
                </a14:m>
                <a:endParaRPr lang="en-US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𝑐</m:t>
                      </m:r>
                      <m:r>
                        <a:rPr lang="en-US" i="1">
                          <a:latin typeface="Cambria Math"/>
                        </a:rPr>
                        <m:t>=</m:t>
                      </m:r>
                      <m:sSubSup>
                        <m:sSubSupPr>
                          <m:ctrlPr>
                            <a:rPr lang="en-US" i="1">
                              <a:latin typeface="Cambria Math"/>
                            </a:rPr>
                          </m:ctrlPr>
                        </m:sSubSupPr>
                        <m:e>
                          <m:r>
                            <a:rPr lang="en-US" i="1"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1</m:t>
                          </m:r>
                        </m:sub>
                        <m:sup>
                          <m:r>
                            <a:rPr lang="en-US" i="1">
                              <a:latin typeface="Cambria Math"/>
                            </a:rPr>
                            <m:t>[</m:t>
                          </m:r>
                          <m:r>
                            <a:rPr lang="en-US" i="1">
                              <a:latin typeface="Cambria Math"/>
                            </a:rPr>
                            <m:t>0</m:t>
                          </m:r>
                          <m:r>
                            <a:rPr lang="en-US" i="1">
                              <a:latin typeface="Cambria Math"/>
                            </a:rPr>
                            <m:t>]</m:t>
                          </m:r>
                        </m:sup>
                      </m:sSubSup>
                      <m:r>
                        <a:rPr lang="en-US" i="1" smtClean="0">
                          <a:latin typeface="Cambria Math"/>
                          <a:ea typeface="Cambria Math"/>
                        </a:rPr>
                        <m:t>∧</m:t>
                      </m:r>
                      <m:sSubSup>
                        <m:sSubSupPr>
                          <m:ctrlPr>
                            <a:rPr lang="en-US" i="1">
                              <a:latin typeface="Cambria Math"/>
                            </a:rPr>
                          </m:ctrlPr>
                        </m:sSubSupPr>
                        <m:e>
                          <m:r>
                            <a:rPr lang="en-US" i="1"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2</m:t>
                          </m:r>
                        </m:sub>
                        <m:sup>
                          <m:d>
                            <m:dPr>
                              <m:begChr m:val="["/>
                              <m:endChr m:val="]"/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0</m:t>
                              </m:r>
                            </m:e>
                          </m:d>
                        </m:sup>
                      </m:sSubSup>
                    </m:oMath>
                  </m:oMathPara>
                </a14:m>
                <a:endParaRPr lang="en-US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i="1">
                              <a:latin typeface="Cambria Math"/>
                            </a:rPr>
                          </m:ctrlPr>
                        </m:sSubSupPr>
                        <m:e>
                          <m:r>
                            <a:rPr lang="en-US" i="1"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4</m:t>
                          </m:r>
                        </m:sub>
                        <m:sup>
                          <m:r>
                            <a:rPr lang="en-US" i="1">
                              <a:latin typeface="Cambria Math"/>
                            </a:rPr>
                            <m:t>[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  <m:r>
                            <a:rPr lang="en-US" i="1">
                              <a:latin typeface="Cambria Math"/>
                            </a:rPr>
                            <m:t>]</m:t>
                          </m:r>
                        </m:sup>
                      </m:sSubSup>
                      <m:r>
                        <a:rPr lang="en-US" i="1">
                          <a:latin typeface="Cambria Math"/>
                        </a:rPr>
                        <m:t>=</m:t>
                      </m:r>
                      <m:sSubSup>
                        <m:sSubSupPr>
                          <m:ctrlPr>
                            <a:rPr lang="en-US" i="1">
                              <a:latin typeface="Cambria Math"/>
                            </a:rPr>
                          </m:ctrlPr>
                        </m:sSubSupPr>
                        <m:e>
                          <m:r>
                            <a:rPr lang="en-US" i="1"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1</m:t>
                          </m:r>
                        </m:sub>
                        <m:sup>
                          <m:r>
                            <a:rPr lang="en-US" i="1">
                              <a:latin typeface="Cambria Math"/>
                            </a:rPr>
                            <m:t>[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  <m:r>
                            <a:rPr lang="en-US" i="1">
                              <a:latin typeface="Cambria Math"/>
                            </a:rPr>
                            <m:t>]</m:t>
                          </m:r>
                        </m:sup>
                      </m:sSubSup>
                      <m:r>
                        <a:rPr lang="en-US" i="1">
                          <a:latin typeface="Cambria Math"/>
                          <a:ea typeface="Cambria Math"/>
                        </a:rPr>
                        <m:t>⊕</m:t>
                      </m:r>
                      <m:sSubSup>
                        <m:sSubSupPr>
                          <m:ctrlPr>
                            <a:rPr lang="en-US" i="1">
                              <a:latin typeface="Cambria Math"/>
                            </a:rPr>
                          </m:ctrlPr>
                        </m:sSubSupPr>
                        <m:e>
                          <m:r>
                            <a:rPr lang="en-US" i="1"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2</m:t>
                          </m:r>
                        </m:sub>
                        <m:sup>
                          <m:d>
                            <m:dPr>
                              <m:begChr m:val="["/>
                              <m:endChr m:val="]"/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1</m:t>
                              </m:r>
                            </m:e>
                          </m:d>
                        </m:sup>
                      </m:sSubSup>
                      <m:r>
                        <a:rPr lang="en-US" i="1">
                          <a:latin typeface="Cambria Math"/>
                          <a:ea typeface="Cambria Math"/>
                        </a:rPr>
                        <m:t>⊕</m:t>
                      </m:r>
                      <m:r>
                        <a:rPr lang="en-US" b="0" i="1" smtClean="0">
                          <a:latin typeface="Cambria Math"/>
                        </a:rPr>
                        <m:t>𝑐</m:t>
                      </m:r>
                    </m:oMath>
                  </m:oMathPara>
                </a14:m>
                <a:endParaRPr lang="en-US" b="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/>
                          <a:ea typeface="Cambria Math"/>
                        </a:rPr>
                        <m:t>¬</m:t>
                      </m:r>
                      <m:sSubSup>
                        <m:sSubSupPr>
                          <m:ctrlPr>
                            <a:rPr lang="en-US" i="1">
                              <a:latin typeface="Cambria Math"/>
                            </a:rPr>
                          </m:ctrlPr>
                        </m:sSubSupPr>
                        <m:e>
                          <m:r>
                            <a:rPr lang="en-US" i="1"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4</m:t>
                          </m:r>
                        </m:sub>
                        <m:sup>
                          <m:r>
                            <a:rPr lang="en-US" i="1">
                              <a:latin typeface="Cambria Math"/>
                            </a:rPr>
                            <m:t>[</m:t>
                          </m:r>
                          <m:r>
                            <a:rPr lang="en-US" i="1">
                              <a:latin typeface="Cambria Math"/>
                            </a:rPr>
                            <m:t>0</m:t>
                          </m:r>
                          <m:r>
                            <a:rPr lang="en-US" i="1">
                              <a:latin typeface="Cambria Math"/>
                            </a:rPr>
                            <m:t>]</m:t>
                          </m:r>
                        </m:sup>
                      </m:sSubSup>
                    </m:oMath>
                  </m:oMathPara>
                </a14:m>
                <a:endParaRPr lang="en-US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  <a:ea typeface="Cambria Math"/>
                        </a:rPr>
                        <m:t>¬</m:t>
                      </m:r>
                      <m:sSubSup>
                        <m:sSubSupPr>
                          <m:ctrlPr>
                            <a:rPr lang="en-US" i="1">
                              <a:latin typeface="Cambria Math"/>
                            </a:rPr>
                          </m:ctrlPr>
                        </m:sSubSupPr>
                        <m:e>
                          <m:r>
                            <a:rPr lang="en-US" i="1"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4</m:t>
                          </m:r>
                        </m:sub>
                        <m:sup>
                          <m:r>
                            <a:rPr lang="en-US" i="1">
                              <a:latin typeface="Cambria Math"/>
                            </a:rPr>
                            <m:t>[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  <m:r>
                            <a:rPr lang="en-US" i="1">
                              <a:latin typeface="Cambria Math"/>
                            </a:rPr>
                            <m:t>]</m:t>
                          </m:r>
                        </m:sup>
                      </m:sSubSup>
                    </m:oMath>
                  </m:oMathPara>
                </a14:m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6989" y="1555875"/>
                <a:ext cx="2514022" cy="2103781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9" name="Straight Arrow Connector 48"/>
          <p:cNvCxnSpPr>
            <a:stCxn id="47" idx="2"/>
          </p:cNvCxnSpPr>
          <p:nvPr/>
        </p:nvCxnSpPr>
        <p:spPr>
          <a:xfrm>
            <a:off x="1524000" y="3659656"/>
            <a:ext cx="457200" cy="150344"/>
          </a:xfrm>
          <a:prstGeom prst="straightConnector1">
            <a:avLst/>
          </a:prstGeom>
          <a:ln w="38100">
            <a:solidFill>
              <a:schemeClr val="tx1"/>
            </a:solidFill>
            <a:headEnd type="stealt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Rectangle 49"/>
          <p:cNvSpPr/>
          <p:nvPr/>
        </p:nvSpPr>
        <p:spPr>
          <a:xfrm>
            <a:off x="838200" y="3820886"/>
            <a:ext cx="3505200" cy="2590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4534812" y="609600"/>
                <a:ext cx="2179892" cy="5744586"/>
              </a:xfrm>
              <a:prstGeom prst="rect">
                <a:avLst/>
              </a:prstGeom>
              <a:solidFill>
                <a:schemeClr val="lt1"/>
              </a:solidFill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latin typeface="Cambria Math"/>
                          <a:ea typeface="Cambria Math"/>
                        </a:rPr>
                        <m:t>¬</m:t>
                      </m:r>
                      <m:sSubSup>
                        <m:sSubSupPr>
                          <m:ctrlPr>
                            <a:rPr lang="en-US" sz="1400" i="1" smtClean="0">
                              <a:latin typeface="Cambria Math"/>
                            </a:rPr>
                          </m:ctrlPr>
                        </m:sSubSupPr>
                        <m:e>
                          <m:r>
                            <a:rPr lang="en-US" sz="1400" i="1"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en-US" sz="1400" i="1">
                              <a:latin typeface="Cambria Math"/>
                            </a:rPr>
                            <m:t>4</m:t>
                          </m:r>
                        </m:sub>
                        <m:sup>
                          <m:r>
                            <a:rPr lang="en-US" sz="1400" i="1">
                              <a:latin typeface="Cambria Math"/>
                            </a:rPr>
                            <m:t>[</m:t>
                          </m:r>
                          <m:r>
                            <a:rPr lang="en-US" sz="1400" i="1">
                              <a:latin typeface="Cambria Math"/>
                            </a:rPr>
                            <m:t>0</m:t>
                          </m:r>
                          <m:r>
                            <a:rPr lang="en-US" sz="1400" i="1">
                              <a:latin typeface="Cambria Math"/>
                            </a:rPr>
                            <m:t>]</m:t>
                          </m:r>
                        </m:sup>
                      </m:sSubSup>
                      <m:r>
                        <a:rPr lang="en-US" sz="1400" i="1" smtClean="0">
                          <a:latin typeface="Cambria Math"/>
                          <a:ea typeface="Cambria Math"/>
                        </a:rPr>
                        <m:t>∨</m:t>
                      </m:r>
                      <m:sSubSup>
                        <m:sSubSupPr>
                          <m:ctrlPr>
                            <a:rPr lang="en-US" sz="1400" i="1">
                              <a:latin typeface="Cambria Math"/>
                            </a:rPr>
                          </m:ctrlPr>
                        </m:sSubSupPr>
                        <m:e>
                          <m:r>
                            <a:rPr lang="en-US" sz="1400" i="1"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en-US" sz="1400" i="1">
                              <a:latin typeface="Cambria Math"/>
                            </a:rPr>
                            <m:t>1</m:t>
                          </m:r>
                        </m:sub>
                        <m:sup>
                          <m:d>
                            <m:dPr>
                              <m:begChr m:val="["/>
                              <m:endChr m:val="]"/>
                              <m:ctrlPr>
                                <a:rPr lang="en-US" sz="1400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1400" i="1">
                                  <a:latin typeface="Cambria Math"/>
                                </a:rPr>
                                <m:t>0</m:t>
                              </m:r>
                            </m:e>
                          </m:d>
                        </m:sup>
                      </m:sSubSup>
                      <m:r>
                        <a:rPr lang="en-US" sz="1400" i="1">
                          <a:latin typeface="Cambria Math"/>
                          <a:ea typeface="Cambria Math"/>
                        </a:rPr>
                        <m:t>∨</m:t>
                      </m:r>
                      <m:sSubSup>
                        <m:sSubSupPr>
                          <m:ctrlPr>
                            <a:rPr lang="en-US" sz="1400" i="1">
                              <a:latin typeface="Cambria Math"/>
                            </a:rPr>
                          </m:ctrlPr>
                        </m:sSubSupPr>
                        <m:e>
                          <m:r>
                            <a:rPr lang="en-US" sz="1400" i="1"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en-US" sz="1400" i="1">
                              <a:latin typeface="Cambria Math"/>
                            </a:rPr>
                            <m:t>2</m:t>
                          </m:r>
                        </m:sub>
                        <m:sup>
                          <m:d>
                            <m:dPr>
                              <m:begChr m:val="["/>
                              <m:endChr m:val="]"/>
                              <m:ctrlPr>
                                <a:rPr lang="en-US" sz="1400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1400" i="1">
                                  <a:latin typeface="Cambria Math"/>
                                </a:rPr>
                                <m:t>0</m:t>
                              </m:r>
                            </m:e>
                          </m:d>
                        </m:sup>
                      </m:sSubSup>
                    </m:oMath>
                  </m:oMathPara>
                </a14:m>
                <a:endParaRPr lang="en-US" sz="140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>
                          <a:latin typeface="Cambria Math"/>
                          <a:ea typeface="Cambria Math"/>
                        </a:rPr>
                        <m:t>¬</m:t>
                      </m:r>
                      <m:sSubSup>
                        <m:sSubSupPr>
                          <m:ctrlPr>
                            <a:rPr lang="en-US" sz="1400" i="1">
                              <a:latin typeface="Cambria Math"/>
                            </a:rPr>
                          </m:ctrlPr>
                        </m:sSubSupPr>
                        <m:e>
                          <m:r>
                            <a:rPr lang="en-US" sz="1400" i="1"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en-US" sz="1400" i="1">
                              <a:latin typeface="Cambria Math"/>
                            </a:rPr>
                            <m:t>4</m:t>
                          </m:r>
                        </m:sub>
                        <m:sup>
                          <m:r>
                            <a:rPr lang="en-US" sz="1400" i="1">
                              <a:latin typeface="Cambria Math"/>
                            </a:rPr>
                            <m:t>[</m:t>
                          </m:r>
                          <m:r>
                            <a:rPr lang="en-US" sz="1400" i="1">
                              <a:latin typeface="Cambria Math"/>
                            </a:rPr>
                            <m:t>0</m:t>
                          </m:r>
                          <m:r>
                            <a:rPr lang="en-US" sz="1400" i="1">
                              <a:latin typeface="Cambria Math"/>
                            </a:rPr>
                            <m:t>]</m:t>
                          </m:r>
                        </m:sup>
                      </m:sSubSup>
                      <m:r>
                        <a:rPr lang="en-US" sz="1400" i="1">
                          <a:latin typeface="Cambria Math"/>
                          <a:ea typeface="Cambria Math"/>
                        </a:rPr>
                        <m:t>∨</m:t>
                      </m:r>
                      <m:sSubSup>
                        <m:sSubSupPr>
                          <m:ctrlPr>
                            <a:rPr lang="en-US" sz="1400" i="1">
                              <a:latin typeface="Cambria Math"/>
                            </a:rPr>
                          </m:ctrlPr>
                        </m:sSubSupPr>
                        <m:e>
                          <m:r>
                            <a:rPr lang="en-US" sz="1400" i="1">
                              <a:latin typeface="Cambria Math"/>
                              <a:ea typeface="Cambria Math"/>
                            </a:rPr>
                            <m:t>¬</m:t>
                          </m:r>
                          <m:r>
                            <a:rPr lang="en-US" sz="1400" i="1"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en-US" sz="1400" i="1">
                              <a:latin typeface="Cambria Math"/>
                            </a:rPr>
                            <m:t>1</m:t>
                          </m:r>
                        </m:sub>
                        <m:sup>
                          <m:r>
                            <a:rPr lang="en-US" sz="1400" i="1">
                              <a:latin typeface="Cambria Math"/>
                            </a:rPr>
                            <m:t>[</m:t>
                          </m:r>
                          <m:r>
                            <a:rPr lang="en-US" sz="1400" i="1">
                              <a:latin typeface="Cambria Math"/>
                            </a:rPr>
                            <m:t>0</m:t>
                          </m:r>
                          <m:r>
                            <a:rPr lang="en-US" sz="1400" i="1">
                              <a:latin typeface="Cambria Math"/>
                            </a:rPr>
                            <m:t>]</m:t>
                          </m:r>
                        </m:sup>
                      </m:sSubSup>
                      <m:r>
                        <a:rPr lang="en-US" sz="1400" i="1">
                          <a:latin typeface="Cambria Math"/>
                          <a:ea typeface="Cambria Math"/>
                        </a:rPr>
                        <m:t>∨</m:t>
                      </m:r>
                      <m:sSubSup>
                        <m:sSubSupPr>
                          <m:ctrlPr>
                            <a:rPr lang="en-US" sz="1400" i="1">
                              <a:latin typeface="Cambria Math"/>
                            </a:rPr>
                          </m:ctrlPr>
                        </m:sSubSupPr>
                        <m:e>
                          <m:r>
                            <a:rPr lang="en-US" sz="1400" i="1">
                              <a:latin typeface="Cambria Math"/>
                              <a:ea typeface="Cambria Math"/>
                            </a:rPr>
                            <m:t>¬</m:t>
                          </m:r>
                          <m:r>
                            <a:rPr lang="en-US" sz="1400" i="1"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en-US" sz="1400" i="1">
                              <a:latin typeface="Cambria Math"/>
                            </a:rPr>
                            <m:t>2</m:t>
                          </m:r>
                        </m:sub>
                        <m:sup>
                          <m:d>
                            <m:dPr>
                              <m:begChr m:val="["/>
                              <m:endChr m:val="]"/>
                              <m:ctrlPr>
                                <a:rPr lang="en-US" sz="1400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1400" i="1">
                                  <a:latin typeface="Cambria Math"/>
                                </a:rPr>
                                <m:t>0</m:t>
                              </m:r>
                            </m:e>
                          </m:d>
                        </m:sup>
                      </m:sSubSup>
                    </m:oMath>
                  </m:oMathPara>
                </a14:m>
                <a:endParaRPr lang="en-US" sz="14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400" i="1">
                              <a:latin typeface="Cambria Math"/>
                            </a:rPr>
                          </m:ctrlPr>
                        </m:sSubSupPr>
                        <m:e>
                          <m:r>
                            <a:rPr lang="en-US" sz="1400" i="1"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en-US" sz="1400" i="1">
                              <a:latin typeface="Cambria Math"/>
                            </a:rPr>
                            <m:t>4</m:t>
                          </m:r>
                        </m:sub>
                        <m:sup>
                          <m:r>
                            <a:rPr lang="en-US" sz="1400" i="1">
                              <a:latin typeface="Cambria Math"/>
                            </a:rPr>
                            <m:t>[</m:t>
                          </m:r>
                          <m:r>
                            <a:rPr lang="en-US" sz="1400" i="1">
                              <a:latin typeface="Cambria Math"/>
                            </a:rPr>
                            <m:t>0</m:t>
                          </m:r>
                          <m:r>
                            <a:rPr lang="en-US" sz="1400" i="1">
                              <a:latin typeface="Cambria Math"/>
                            </a:rPr>
                            <m:t>]</m:t>
                          </m:r>
                        </m:sup>
                      </m:sSubSup>
                      <m:r>
                        <a:rPr lang="en-US" sz="1400" i="1">
                          <a:latin typeface="Cambria Math"/>
                          <a:ea typeface="Cambria Math"/>
                        </a:rPr>
                        <m:t>∨</m:t>
                      </m:r>
                      <m:sSubSup>
                        <m:sSubSupPr>
                          <m:ctrlPr>
                            <a:rPr lang="en-US" sz="1400" i="1">
                              <a:latin typeface="Cambria Math"/>
                            </a:rPr>
                          </m:ctrlPr>
                        </m:sSubSupPr>
                        <m:e>
                          <m:r>
                            <a:rPr lang="en-US" sz="1400" i="1">
                              <a:latin typeface="Cambria Math"/>
                              <a:ea typeface="Cambria Math"/>
                            </a:rPr>
                            <m:t>¬</m:t>
                          </m:r>
                          <m:r>
                            <a:rPr lang="en-US" sz="1400" i="1"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en-US" sz="1400" i="1">
                              <a:latin typeface="Cambria Math"/>
                            </a:rPr>
                            <m:t>1</m:t>
                          </m:r>
                        </m:sub>
                        <m:sup>
                          <m:r>
                            <a:rPr lang="en-US" sz="1400" i="1">
                              <a:latin typeface="Cambria Math"/>
                            </a:rPr>
                            <m:t>[</m:t>
                          </m:r>
                          <m:r>
                            <a:rPr lang="en-US" sz="1400" i="1">
                              <a:latin typeface="Cambria Math"/>
                            </a:rPr>
                            <m:t>0</m:t>
                          </m:r>
                          <m:r>
                            <a:rPr lang="en-US" sz="1400" i="1">
                              <a:latin typeface="Cambria Math"/>
                            </a:rPr>
                            <m:t>]</m:t>
                          </m:r>
                        </m:sup>
                      </m:sSubSup>
                      <m:r>
                        <a:rPr lang="en-US" sz="1400" i="1">
                          <a:latin typeface="Cambria Math"/>
                          <a:ea typeface="Cambria Math"/>
                        </a:rPr>
                        <m:t>∨</m:t>
                      </m:r>
                      <m:sSubSup>
                        <m:sSubSupPr>
                          <m:ctrlPr>
                            <a:rPr lang="en-US" sz="1400" i="1">
                              <a:latin typeface="Cambria Math"/>
                            </a:rPr>
                          </m:ctrlPr>
                        </m:sSubSupPr>
                        <m:e>
                          <m:r>
                            <a:rPr lang="en-US" sz="1400" i="1"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en-US" sz="1400" i="1">
                              <a:latin typeface="Cambria Math"/>
                            </a:rPr>
                            <m:t>2</m:t>
                          </m:r>
                        </m:sub>
                        <m:sup>
                          <m:d>
                            <m:dPr>
                              <m:begChr m:val="["/>
                              <m:endChr m:val="]"/>
                              <m:ctrlPr>
                                <a:rPr lang="en-US" sz="1400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1400" i="1">
                                  <a:latin typeface="Cambria Math"/>
                                </a:rPr>
                                <m:t>0</m:t>
                              </m:r>
                            </m:e>
                          </m:d>
                        </m:sup>
                      </m:sSubSup>
                    </m:oMath>
                  </m:oMathPara>
                </a14:m>
                <a:endParaRPr lang="en-US" sz="14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400" i="1">
                              <a:latin typeface="Cambria Math"/>
                            </a:rPr>
                          </m:ctrlPr>
                        </m:sSubSupPr>
                        <m:e>
                          <m:r>
                            <a:rPr lang="en-US" sz="1400" i="1"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en-US" sz="1400" i="1">
                              <a:latin typeface="Cambria Math"/>
                            </a:rPr>
                            <m:t>4</m:t>
                          </m:r>
                        </m:sub>
                        <m:sup>
                          <m:r>
                            <a:rPr lang="en-US" sz="1400" i="1">
                              <a:latin typeface="Cambria Math"/>
                            </a:rPr>
                            <m:t>[</m:t>
                          </m:r>
                          <m:r>
                            <a:rPr lang="en-US" sz="1400" i="1">
                              <a:latin typeface="Cambria Math"/>
                            </a:rPr>
                            <m:t>0</m:t>
                          </m:r>
                          <m:r>
                            <a:rPr lang="en-US" sz="1400" i="1">
                              <a:latin typeface="Cambria Math"/>
                            </a:rPr>
                            <m:t>]</m:t>
                          </m:r>
                        </m:sup>
                      </m:sSubSup>
                      <m:r>
                        <a:rPr lang="en-US" sz="1400" i="1">
                          <a:latin typeface="Cambria Math"/>
                          <a:ea typeface="Cambria Math"/>
                        </a:rPr>
                        <m:t>∨</m:t>
                      </m:r>
                      <m:sSubSup>
                        <m:sSubSupPr>
                          <m:ctrlPr>
                            <a:rPr lang="en-US" sz="1400" i="1">
                              <a:latin typeface="Cambria Math"/>
                            </a:rPr>
                          </m:ctrlPr>
                        </m:sSubSupPr>
                        <m:e>
                          <m:r>
                            <a:rPr lang="en-US" sz="1400" i="1"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en-US" sz="1400" i="1">
                              <a:latin typeface="Cambria Math"/>
                            </a:rPr>
                            <m:t>1</m:t>
                          </m:r>
                        </m:sub>
                        <m:sup>
                          <m:r>
                            <a:rPr lang="en-US" sz="1400" i="1">
                              <a:latin typeface="Cambria Math"/>
                            </a:rPr>
                            <m:t>[</m:t>
                          </m:r>
                          <m:r>
                            <a:rPr lang="en-US" sz="1400" i="1">
                              <a:latin typeface="Cambria Math"/>
                            </a:rPr>
                            <m:t>0</m:t>
                          </m:r>
                          <m:r>
                            <a:rPr lang="en-US" sz="1400" i="1">
                              <a:latin typeface="Cambria Math"/>
                            </a:rPr>
                            <m:t>]</m:t>
                          </m:r>
                        </m:sup>
                      </m:sSubSup>
                      <m:r>
                        <a:rPr lang="en-US" sz="1400" i="1">
                          <a:latin typeface="Cambria Math"/>
                          <a:ea typeface="Cambria Math"/>
                        </a:rPr>
                        <m:t>∨</m:t>
                      </m:r>
                      <m:sSubSup>
                        <m:sSubSupPr>
                          <m:ctrlPr>
                            <a:rPr lang="en-US" sz="1400" i="1">
                              <a:latin typeface="Cambria Math"/>
                            </a:rPr>
                          </m:ctrlPr>
                        </m:sSubSupPr>
                        <m:e>
                          <m:r>
                            <a:rPr lang="en-US" sz="1400" i="1">
                              <a:latin typeface="Cambria Math"/>
                              <a:ea typeface="Cambria Math"/>
                            </a:rPr>
                            <m:t>¬</m:t>
                          </m:r>
                          <m:r>
                            <a:rPr lang="en-US" sz="1400" i="1"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en-US" sz="1400" i="1">
                              <a:latin typeface="Cambria Math"/>
                            </a:rPr>
                            <m:t>2</m:t>
                          </m:r>
                        </m:sub>
                        <m:sup>
                          <m:d>
                            <m:dPr>
                              <m:begChr m:val="["/>
                              <m:endChr m:val="]"/>
                              <m:ctrlPr>
                                <a:rPr lang="en-US" sz="1400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1400" i="1">
                                  <a:latin typeface="Cambria Math"/>
                                </a:rPr>
                                <m:t>0</m:t>
                              </m:r>
                            </m:e>
                          </m:d>
                        </m:sup>
                      </m:sSubSup>
                    </m:oMath>
                  </m:oMathPara>
                </a14:m>
                <a:endParaRPr lang="en-US" sz="1400" dirty="0"/>
              </a:p>
              <a:p>
                <a:endParaRPr lang="en-US" sz="1400" i="1" dirty="0" smtClean="0">
                  <a:latin typeface="Cambria Math"/>
                  <a:ea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>
                          <a:latin typeface="Cambria Math"/>
                          <a:ea typeface="Cambria Math"/>
                        </a:rPr>
                        <m:t>¬</m:t>
                      </m:r>
                      <m:r>
                        <a:rPr lang="en-US" sz="1400" b="0" i="1" smtClean="0">
                          <a:latin typeface="Cambria Math"/>
                          <a:ea typeface="Cambria Math"/>
                        </a:rPr>
                        <m:t>𝑐</m:t>
                      </m:r>
                      <m:r>
                        <a:rPr lang="en-US" sz="1400" i="1">
                          <a:latin typeface="Cambria Math"/>
                          <a:ea typeface="Cambria Math"/>
                        </a:rPr>
                        <m:t>∨</m:t>
                      </m:r>
                      <m:sSubSup>
                        <m:sSubSupPr>
                          <m:ctrlPr>
                            <a:rPr lang="en-US" sz="1400" i="1">
                              <a:latin typeface="Cambria Math"/>
                            </a:rPr>
                          </m:ctrlPr>
                        </m:sSubSupPr>
                        <m:e>
                          <m:r>
                            <a:rPr lang="en-US" sz="1400" i="1"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en-US" sz="1400" i="1">
                              <a:latin typeface="Cambria Math"/>
                            </a:rPr>
                            <m:t>1</m:t>
                          </m:r>
                        </m:sub>
                        <m:sup>
                          <m:d>
                            <m:dPr>
                              <m:begChr m:val="["/>
                              <m:endChr m:val="]"/>
                              <m:ctrlPr>
                                <a:rPr lang="en-US" sz="1400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1400" i="1">
                                  <a:latin typeface="Cambria Math"/>
                                </a:rPr>
                                <m:t>0</m:t>
                              </m:r>
                            </m:e>
                          </m:d>
                        </m:sup>
                      </m:sSubSup>
                    </m:oMath>
                  </m:oMathPara>
                </a14:m>
                <a:endParaRPr lang="en-US" sz="140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>
                          <a:latin typeface="Cambria Math"/>
                          <a:ea typeface="Cambria Math"/>
                        </a:rPr>
                        <m:t>¬</m:t>
                      </m:r>
                      <m:r>
                        <a:rPr lang="en-US" sz="1400" i="1">
                          <a:latin typeface="Cambria Math"/>
                          <a:ea typeface="Cambria Math"/>
                        </a:rPr>
                        <m:t>𝑐</m:t>
                      </m:r>
                      <m:r>
                        <a:rPr lang="en-US" sz="1400" i="1">
                          <a:latin typeface="Cambria Math"/>
                          <a:ea typeface="Cambria Math"/>
                        </a:rPr>
                        <m:t>∨</m:t>
                      </m:r>
                      <m:sSubSup>
                        <m:sSubSupPr>
                          <m:ctrlPr>
                            <a:rPr lang="en-US" sz="1400" i="1">
                              <a:latin typeface="Cambria Math"/>
                            </a:rPr>
                          </m:ctrlPr>
                        </m:sSubSupPr>
                        <m:e>
                          <m:r>
                            <a:rPr lang="en-US" sz="1400" i="1"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en-US" sz="1400" b="0" i="1" smtClean="0">
                              <a:latin typeface="Cambria Math"/>
                            </a:rPr>
                            <m:t>2</m:t>
                          </m:r>
                        </m:sub>
                        <m:sup>
                          <m:d>
                            <m:dPr>
                              <m:begChr m:val="["/>
                              <m:endChr m:val="]"/>
                              <m:ctrlPr>
                                <a:rPr lang="en-US" sz="1400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1400" i="1">
                                  <a:latin typeface="Cambria Math"/>
                                </a:rPr>
                                <m:t>0</m:t>
                              </m:r>
                            </m:e>
                          </m:d>
                        </m:sup>
                      </m:sSubSup>
                    </m:oMath>
                  </m:oMathPara>
                </a14:m>
                <a:endParaRPr lang="en-US" sz="140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>
                          <a:latin typeface="Cambria Math"/>
                          <a:ea typeface="Cambria Math"/>
                        </a:rPr>
                        <m:t>𝑐</m:t>
                      </m:r>
                      <m:r>
                        <a:rPr lang="en-US" sz="1400" i="1">
                          <a:latin typeface="Cambria Math"/>
                          <a:ea typeface="Cambria Math"/>
                        </a:rPr>
                        <m:t>∨</m:t>
                      </m:r>
                      <m:sSubSup>
                        <m:sSubSupPr>
                          <m:ctrlPr>
                            <a:rPr lang="en-US" sz="1400" i="1">
                              <a:latin typeface="Cambria Math"/>
                            </a:rPr>
                          </m:ctrlPr>
                        </m:sSubSupPr>
                        <m:e>
                          <m:r>
                            <a:rPr lang="en-US" sz="1400" i="1">
                              <a:latin typeface="Cambria Math"/>
                              <a:ea typeface="Cambria Math"/>
                            </a:rPr>
                            <m:t>¬</m:t>
                          </m:r>
                          <m:r>
                            <a:rPr lang="en-US" sz="1400" i="1"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en-US" sz="1400" b="0" i="1" smtClean="0">
                              <a:latin typeface="Cambria Math"/>
                            </a:rPr>
                            <m:t>1</m:t>
                          </m:r>
                        </m:sub>
                        <m:sup>
                          <m:d>
                            <m:dPr>
                              <m:begChr m:val="["/>
                              <m:endChr m:val="]"/>
                              <m:ctrlPr>
                                <a:rPr lang="en-US" sz="1400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1400" i="1">
                                  <a:latin typeface="Cambria Math"/>
                                </a:rPr>
                                <m:t>0</m:t>
                              </m:r>
                            </m:e>
                          </m:d>
                        </m:sup>
                      </m:sSubSup>
                      <m:r>
                        <a:rPr lang="en-US" sz="1400" i="1">
                          <a:latin typeface="Cambria Math"/>
                          <a:ea typeface="Cambria Math"/>
                        </a:rPr>
                        <m:t>∨</m:t>
                      </m:r>
                      <m:sSubSup>
                        <m:sSubSupPr>
                          <m:ctrlPr>
                            <a:rPr lang="en-US" sz="1400" i="1">
                              <a:latin typeface="Cambria Math"/>
                            </a:rPr>
                          </m:ctrlPr>
                        </m:sSubSupPr>
                        <m:e>
                          <m:r>
                            <a:rPr lang="en-US" sz="1400" i="1">
                              <a:latin typeface="Cambria Math"/>
                              <a:ea typeface="Cambria Math"/>
                            </a:rPr>
                            <m:t>¬</m:t>
                          </m:r>
                          <m:r>
                            <a:rPr lang="en-US" sz="1400" i="1"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en-US" sz="1400" i="1">
                              <a:latin typeface="Cambria Math"/>
                            </a:rPr>
                            <m:t>2</m:t>
                          </m:r>
                        </m:sub>
                        <m:sup>
                          <m:d>
                            <m:dPr>
                              <m:begChr m:val="["/>
                              <m:endChr m:val="]"/>
                              <m:ctrlPr>
                                <a:rPr lang="en-US" sz="1400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1400" i="1">
                                  <a:latin typeface="Cambria Math"/>
                                </a:rPr>
                                <m:t>0</m:t>
                              </m:r>
                            </m:e>
                          </m:d>
                        </m:sup>
                      </m:sSubSup>
                    </m:oMath>
                  </m:oMathPara>
                </a14:m>
                <a:endParaRPr lang="en-US" sz="1400" dirty="0"/>
              </a:p>
              <a:p>
                <a:endParaRPr lang="en-US" sz="140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>
                          <a:latin typeface="Cambria Math"/>
                          <a:ea typeface="Cambria Math"/>
                        </a:rPr>
                        <m:t>¬</m:t>
                      </m:r>
                      <m:r>
                        <a:rPr lang="en-US" sz="1400" i="1" smtClean="0">
                          <a:latin typeface="Cambria Math"/>
                          <a:ea typeface="Cambria Math"/>
                        </a:rPr>
                        <m:t>𝑎</m:t>
                      </m:r>
                      <m:r>
                        <a:rPr lang="en-US" sz="1400" i="1">
                          <a:latin typeface="Cambria Math"/>
                          <a:ea typeface="Cambria Math"/>
                        </a:rPr>
                        <m:t>∨</m:t>
                      </m:r>
                      <m:sSubSup>
                        <m:sSubSupPr>
                          <m:ctrlPr>
                            <a:rPr lang="en-US" sz="1400" i="1">
                              <a:latin typeface="Cambria Math"/>
                            </a:rPr>
                          </m:ctrlPr>
                        </m:sSubSupPr>
                        <m:e>
                          <m:r>
                            <a:rPr lang="en-US" sz="1400" i="1"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en-US" sz="1400" i="1">
                              <a:latin typeface="Cambria Math"/>
                            </a:rPr>
                            <m:t>1</m:t>
                          </m:r>
                        </m:sub>
                        <m:sup>
                          <m:d>
                            <m:dPr>
                              <m:begChr m:val="["/>
                              <m:endChr m:val="]"/>
                              <m:ctrlPr>
                                <a:rPr lang="en-US" sz="1400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1400" b="0" i="1" smtClean="0">
                                  <a:latin typeface="Cambria Math"/>
                                </a:rPr>
                                <m:t>1</m:t>
                              </m:r>
                            </m:e>
                          </m:d>
                        </m:sup>
                      </m:sSubSup>
                      <m:r>
                        <a:rPr lang="en-US" sz="1400" i="1">
                          <a:latin typeface="Cambria Math"/>
                          <a:ea typeface="Cambria Math"/>
                        </a:rPr>
                        <m:t>∨</m:t>
                      </m:r>
                      <m:sSubSup>
                        <m:sSubSupPr>
                          <m:ctrlPr>
                            <a:rPr lang="en-US" sz="1400" i="1">
                              <a:latin typeface="Cambria Math"/>
                            </a:rPr>
                          </m:ctrlPr>
                        </m:sSubSupPr>
                        <m:e>
                          <m:r>
                            <a:rPr lang="en-US" sz="1400" i="1"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en-US" sz="1400" i="1">
                              <a:latin typeface="Cambria Math"/>
                            </a:rPr>
                            <m:t>2</m:t>
                          </m:r>
                        </m:sub>
                        <m:sup>
                          <m:d>
                            <m:dPr>
                              <m:begChr m:val="["/>
                              <m:endChr m:val="]"/>
                              <m:ctrlPr>
                                <a:rPr lang="en-US" sz="1400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1400" b="0" i="1" smtClean="0">
                                  <a:latin typeface="Cambria Math"/>
                                </a:rPr>
                                <m:t>1</m:t>
                              </m:r>
                            </m:e>
                          </m:d>
                        </m:sup>
                      </m:sSubSup>
                    </m:oMath>
                  </m:oMathPara>
                </a14:m>
                <a:endParaRPr lang="en-US" sz="14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>
                          <a:latin typeface="Cambria Math"/>
                          <a:ea typeface="Cambria Math"/>
                        </a:rPr>
                        <m:t>¬</m:t>
                      </m:r>
                      <m:r>
                        <a:rPr lang="en-US" sz="1400" i="1" smtClean="0">
                          <a:latin typeface="Cambria Math"/>
                        </a:rPr>
                        <m:t>𝑎</m:t>
                      </m:r>
                      <m:r>
                        <a:rPr lang="en-US" sz="1400" i="1">
                          <a:latin typeface="Cambria Math"/>
                          <a:ea typeface="Cambria Math"/>
                        </a:rPr>
                        <m:t>∨</m:t>
                      </m:r>
                      <m:sSubSup>
                        <m:sSubSupPr>
                          <m:ctrlPr>
                            <a:rPr lang="en-US" sz="1400" i="1">
                              <a:latin typeface="Cambria Math"/>
                            </a:rPr>
                          </m:ctrlPr>
                        </m:sSubSupPr>
                        <m:e>
                          <m:r>
                            <a:rPr lang="en-US" sz="1400" i="1">
                              <a:latin typeface="Cambria Math"/>
                              <a:ea typeface="Cambria Math"/>
                            </a:rPr>
                            <m:t>¬</m:t>
                          </m:r>
                          <m:r>
                            <a:rPr lang="en-US" sz="1400" i="1"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en-US" sz="1400" i="1">
                              <a:latin typeface="Cambria Math"/>
                            </a:rPr>
                            <m:t>1</m:t>
                          </m:r>
                        </m:sub>
                        <m:sup>
                          <m:r>
                            <a:rPr lang="en-US" sz="1400" i="1">
                              <a:latin typeface="Cambria Math"/>
                            </a:rPr>
                            <m:t>[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1</m:t>
                          </m:r>
                          <m:r>
                            <a:rPr lang="en-US" sz="1400" i="1">
                              <a:latin typeface="Cambria Math"/>
                            </a:rPr>
                            <m:t>]</m:t>
                          </m:r>
                        </m:sup>
                      </m:sSubSup>
                      <m:r>
                        <a:rPr lang="en-US" sz="1400" i="1">
                          <a:latin typeface="Cambria Math"/>
                          <a:ea typeface="Cambria Math"/>
                        </a:rPr>
                        <m:t>∨</m:t>
                      </m:r>
                      <m:sSubSup>
                        <m:sSubSupPr>
                          <m:ctrlPr>
                            <a:rPr lang="en-US" sz="1400" i="1">
                              <a:latin typeface="Cambria Math"/>
                            </a:rPr>
                          </m:ctrlPr>
                        </m:sSubSupPr>
                        <m:e>
                          <m:r>
                            <a:rPr lang="en-US" sz="1400" i="1">
                              <a:latin typeface="Cambria Math"/>
                              <a:ea typeface="Cambria Math"/>
                            </a:rPr>
                            <m:t>¬</m:t>
                          </m:r>
                          <m:r>
                            <a:rPr lang="en-US" sz="1400" i="1"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en-US" sz="1400" i="1">
                              <a:latin typeface="Cambria Math"/>
                            </a:rPr>
                            <m:t>2</m:t>
                          </m:r>
                        </m:sub>
                        <m:sup>
                          <m:d>
                            <m:dPr>
                              <m:begChr m:val="["/>
                              <m:endChr m:val="]"/>
                              <m:ctrlPr>
                                <a:rPr lang="en-US" sz="1400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1400" b="0" i="1" smtClean="0">
                                  <a:latin typeface="Cambria Math"/>
                                </a:rPr>
                                <m:t>1</m:t>
                              </m:r>
                            </m:e>
                          </m:d>
                        </m:sup>
                      </m:sSubSup>
                    </m:oMath>
                  </m:oMathPara>
                </a14:m>
                <a:endParaRPr lang="en-US" sz="14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latin typeface="Cambria Math"/>
                        </a:rPr>
                        <m:t>𝑎</m:t>
                      </m:r>
                      <m:r>
                        <a:rPr lang="en-US" sz="1400" i="1">
                          <a:latin typeface="Cambria Math"/>
                          <a:ea typeface="Cambria Math"/>
                        </a:rPr>
                        <m:t>∨</m:t>
                      </m:r>
                      <m:sSubSup>
                        <m:sSubSupPr>
                          <m:ctrlPr>
                            <a:rPr lang="en-US" sz="1400" i="1">
                              <a:latin typeface="Cambria Math"/>
                            </a:rPr>
                          </m:ctrlPr>
                        </m:sSubSupPr>
                        <m:e>
                          <m:r>
                            <a:rPr lang="en-US" sz="1400" i="1">
                              <a:latin typeface="Cambria Math"/>
                              <a:ea typeface="Cambria Math"/>
                            </a:rPr>
                            <m:t>¬</m:t>
                          </m:r>
                          <m:r>
                            <a:rPr lang="en-US" sz="1400" i="1"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en-US" sz="1400" i="1">
                              <a:latin typeface="Cambria Math"/>
                            </a:rPr>
                            <m:t>1</m:t>
                          </m:r>
                        </m:sub>
                        <m:sup>
                          <m:r>
                            <a:rPr lang="en-US" sz="1400" i="1">
                              <a:latin typeface="Cambria Math"/>
                            </a:rPr>
                            <m:t>[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1</m:t>
                          </m:r>
                          <m:r>
                            <a:rPr lang="en-US" sz="1400" i="1">
                              <a:latin typeface="Cambria Math"/>
                            </a:rPr>
                            <m:t>]</m:t>
                          </m:r>
                        </m:sup>
                      </m:sSubSup>
                      <m:r>
                        <a:rPr lang="en-US" sz="1400" i="1">
                          <a:latin typeface="Cambria Math"/>
                          <a:ea typeface="Cambria Math"/>
                        </a:rPr>
                        <m:t>∨</m:t>
                      </m:r>
                      <m:sSubSup>
                        <m:sSubSupPr>
                          <m:ctrlPr>
                            <a:rPr lang="en-US" sz="1400" i="1">
                              <a:latin typeface="Cambria Math"/>
                            </a:rPr>
                          </m:ctrlPr>
                        </m:sSubSupPr>
                        <m:e>
                          <m:r>
                            <a:rPr lang="en-US" sz="1400" i="1"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en-US" sz="1400" i="1">
                              <a:latin typeface="Cambria Math"/>
                            </a:rPr>
                            <m:t>2</m:t>
                          </m:r>
                        </m:sub>
                        <m:sup>
                          <m:d>
                            <m:dPr>
                              <m:begChr m:val="["/>
                              <m:endChr m:val="]"/>
                              <m:ctrlPr>
                                <a:rPr lang="en-US" sz="1400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1400" b="0" i="1" smtClean="0">
                                  <a:latin typeface="Cambria Math"/>
                                </a:rPr>
                                <m:t>1</m:t>
                              </m:r>
                            </m:e>
                          </m:d>
                        </m:sup>
                      </m:sSubSup>
                    </m:oMath>
                  </m:oMathPara>
                </a14:m>
                <a:endParaRPr lang="en-US" sz="14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latin typeface="Cambria Math"/>
                        </a:rPr>
                        <m:t>𝑎</m:t>
                      </m:r>
                      <m:r>
                        <a:rPr lang="en-US" sz="1400" i="1">
                          <a:latin typeface="Cambria Math"/>
                          <a:ea typeface="Cambria Math"/>
                        </a:rPr>
                        <m:t>∨</m:t>
                      </m:r>
                      <m:sSubSup>
                        <m:sSubSupPr>
                          <m:ctrlPr>
                            <a:rPr lang="en-US" sz="1400" i="1">
                              <a:latin typeface="Cambria Math"/>
                            </a:rPr>
                          </m:ctrlPr>
                        </m:sSubSupPr>
                        <m:e>
                          <m:r>
                            <a:rPr lang="en-US" sz="1400" i="1"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en-US" sz="1400" i="1">
                              <a:latin typeface="Cambria Math"/>
                            </a:rPr>
                            <m:t>1</m:t>
                          </m:r>
                        </m:sub>
                        <m:sup>
                          <m:r>
                            <a:rPr lang="en-US" sz="1400" i="1">
                              <a:latin typeface="Cambria Math"/>
                            </a:rPr>
                            <m:t>[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1</m:t>
                          </m:r>
                          <m:r>
                            <a:rPr lang="en-US" sz="1400" i="1">
                              <a:latin typeface="Cambria Math"/>
                            </a:rPr>
                            <m:t>]</m:t>
                          </m:r>
                        </m:sup>
                      </m:sSubSup>
                      <m:r>
                        <a:rPr lang="en-US" sz="1400" i="1">
                          <a:latin typeface="Cambria Math"/>
                          <a:ea typeface="Cambria Math"/>
                        </a:rPr>
                        <m:t>∨</m:t>
                      </m:r>
                      <m:sSubSup>
                        <m:sSubSupPr>
                          <m:ctrlPr>
                            <a:rPr lang="en-US" sz="1400" i="1">
                              <a:latin typeface="Cambria Math"/>
                            </a:rPr>
                          </m:ctrlPr>
                        </m:sSubSupPr>
                        <m:e>
                          <m:r>
                            <a:rPr lang="en-US" sz="1400" i="1">
                              <a:latin typeface="Cambria Math"/>
                              <a:ea typeface="Cambria Math"/>
                            </a:rPr>
                            <m:t>¬</m:t>
                          </m:r>
                          <m:r>
                            <a:rPr lang="en-US" sz="1400" i="1"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en-US" sz="1400" i="1">
                              <a:latin typeface="Cambria Math"/>
                            </a:rPr>
                            <m:t>2</m:t>
                          </m:r>
                        </m:sub>
                        <m:sup>
                          <m:d>
                            <m:dPr>
                              <m:begChr m:val="["/>
                              <m:endChr m:val="]"/>
                              <m:ctrlPr>
                                <a:rPr lang="en-US" sz="1400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1400" b="0" i="1" smtClean="0">
                                  <a:latin typeface="Cambria Math"/>
                                </a:rPr>
                                <m:t>1</m:t>
                              </m:r>
                            </m:e>
                          </m:d>
                        </m:sup>
                      </m:sSubSup>
                    </m:oMath>
                  </m:oMathPara>
                </a14:m>
                <a:endParaRPr lang="en-US" sz="1400" dirty="0"/>
              </a:p>
              <a:p>
                <a:endParaRPr lang="en-US" sz="140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>
                          <a:latin typeface="Cambria Math"/>
                          <a:ea typeface="Cambria Math"/>
                        </a:rPr>
                        <m:t>¬</m:t>
                      </m:r>
                      <m:sSubSup>
                        <m:sSubSupPr>
                          <m:ctrlPr>
                            <a:rPr lang="en-US" sz="1400" i="1">
                              <a:latin typeface="Cambria Math"/>
                            </a:rPr>
                          </m:ctrlPr>
                        </m:sSubSupPr>
                        <m:e>
                          <m:r>
                            <a:rPr lang="en-US" sz="1400" i="1"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en-US" sz="1400" i="1">
                              <a:latin typeface="Cambria Math"/>
                            </a:rPr>
                            <m:t>4</m:t>
                          </m:r>
                        </m:sub>
                        <m:sup>
                          <m:r>
                            <a:rPr lang="en-US" sz="1400" i="1">
                              <a:latin typeface="Cambria Math"/>
                            </a:rPr>
                            <m:t>[</m:t>
                          </m:r>
                          <m:r>
                            <a:rPr lang="en-US" sz="1400" i="1">
                              <a:latin typeface="Cambria Math"/>
                            </a:rPr>
                            <m:t>1</m:t>
                          </m:r>
                          <m:r>
                            <a:rPr lang="en-US" sz="1400" i="1">
                              <a:latin typeface="Cambria Math"/>
                            </a:rPr>
                            <m:t>]</m:t>
                          </m:r>
                        </m:sup>
                      </m:sSubSup>
                      <m:r>
                        <a:rPr lang="en-US" sz="1400" i="1">
                          <a:latin typeface="Cambria Math"/>
                          <a:ea typeface="Cambria Math"/>
                        </a:rPr>
                        <m:t>∨</m:t>
                      </m:r>
                      <m:r>
                        <a:rPr lang="en-US" sz="1400" b="0" i="1" smtClean="0">
                          <a:latin typeface="Cambria Math"/>
                        </a:rPr>
                        <m:t>𝑎</m:t>
                      </m:r>
                      <m:r>
                        <a:rPr lang="en-US" sz="1400" i="1">
                          <a:latin typeface="Cambria Math"/>
                          <a:ea typeface="Cambria Math"/>
                        </a:rPr>
                        <m:t>∨</m:t>
                      </m:r>
                      <m:r>
                        <a:rPr lang="en-US" sz="1400" b="0" i="1" smtClean="0">
                          <a:latin typeface="Cambria Math"/>
                        </a:rPr>
                        <m:t>𝑐</m:t>
                      </m:r>
                    </m:oMath>
                  </m:oMathPara>
                </a14:m>
                <a:endParaRPr lang="en-US" sz="1400" b="0" i="1" dirty="0" smtClean="0">
                  <a:latin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>
                          <a:latin typeface="Cambria Math"/>
                          <a:ea typeface="Cambria Math"/>
                        </a:rPr>
                        <m:t>¬</m:t>
                      </m:r>
                      <m:sSubSup>
                        <m:sSubSupPr>
                          <m:ctrlPr>
                            <a:rPr lang="en-US" sz="1400" i="1">
                              <a:latin typeface="Cambria Math"/>
                            </a:rPr>
                          </m:ctrlPr>
                        </m:sSubSupPr>
                        <m:e>
                          <m:r>
                            <a:rPr lang="en-US" sz="1400" i="1"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en-US" sz="1400" i="1">
                              <a:latin typeface="Cambria Math"/>
                            </a:rPr>
                            <m:t>4</m:t>
                          </m:r>
                        </m:sub>
                        <m:sup>
                          <m:r>
                            <a:rPr lang="en-US" sz="1400" i="1">
                              <a:latin typeface="Cambria Math"/>
                            </a:rPr>
                            <m:t>[</m:t>
                          </m:r>
                          <m:r>
                            <a:rPr lang="en-US" sz="1400" i="1">
                              <a:latin typeface="Cambria Math"/>
                            </a:rPr>
                            <m:t>1</m:t>
                          </m:r>
                          <m:r>
                            <a:rPr lang="en-US" sz="1400" i="1">
                              <a:latin typeface="Cambria Math"/>
                            </a:rPr>
                            <m:t>]</m:t>
                          </m:r>
                        </m:sup>
                      </m:sSubSup>
                      <m:r>
                        <a:rPr lang="en-US" sz="1400" i="1">
                          <a:latin typeface="Cambria Math"/>
                          <a:ea typeface="Cambria Math"/>
                        </a:rPr>
                        <m:t>∨¬</m:t>
                      </m:r>
                      <m:r>
                        <a:rPr lang="en-US" sz="1400" b="0" i="1" smtClean="0">
                          <a:latin typeface="Cambria Math"/>
                        </a:rPr>
                        <m:t>𝑎</m:t>
                      </m:r>
                      <m:r>
                        <a:rPr lang="en-US" sz="1400" i="1" smtClean="0">
                          <a:latin typeface="Cambria Math"/>
                          <a:ea typeface="Cambria Math"/>
                        </a:rPr>
                        <m:t>∨</m:t>
                      </m:r>
                      <m:r>
                        <a:rPr lang="en-US" sz="1400" i="1">
                          <a:latin typeface="Cambria Math"/>
                          <a:ea typeface="Cambria Math"/>
                        </a:rPr>
                        <m:t>¬</m:t>
                      </m:r>
                      <m:r>
                        <a:rPr lang="en-US" sz="1400" b="0" i="1" smtClean="0">
                          <a:latin typeface="Cambria Math"/>
                        </a:rPr>
                        <m:t>𝑐</m:t>
                      </m:r>
                    </m:oMath>
                  </m:oMathPara>
                </a14:m>
                <a:endParaRPr lang="en-US" sz="14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400" i="1">
                              <a:latin typeface="Cambria Math"/>
                            </a:rPr>
                          </m:ctrlPr>
                        </m:sSubSupPr>
                        <m:e>
                          <m:r>
                            <a:rPr lang="en-US" sz="1400" i="1"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en-US" sz="1400" i="1">
                              <a:latin typeface="Cambria Math"/>
                            </a:rPr>
                            <m:t>4</m:t>
                          </m:r>
                        </m:sub>
                        <m:sup>
                          <m:r>
                            <a:rPr lang="en-US" sz="1400" i="1">
                              <a:latin typeface="Cambria Math"/>
                            </a:rPr>
                            <m:t>[</m:t>
                          </m:r>
                          <m:r>
                            <a:rPr lang="en-US" sz="1400" i="1">
                              <a:latin typeface="Cambria Math"/>
                            </a:rPr>
                            <m:t>1</m:t>
                          </m:r>
                          <m:r>
                            <a:rPr lang="en-US" sz="1400" i="1">
                              <a:latin typeface="Cambria Math"/>
                            </a:rPr>
                            <m:t>]</m:t>
                          </m:r>
                        </m:sup>
                      </m:sSubSup>
                      <m:r>
                        <a:rPr lang="en-US" sz="1400" i="1">
                          <a:latin typeface="Cambria Math"/>
                          <a:ea typeface="Cambria Math"/>
                        </a:rPr>
                        <m:t>∨¬</m:t>
                      </m:r>
                      <m:r>
                        <a:rPr lang="en-US" sz="1400" i="1">
                          <a:latin typeface="Cambria Math"/>
                        </a:rPr>
                        <m:t>𝑎</m:t>
                      </m:r>
                      <m:r>
                        <a:rPr lang="en-US" sz="1400" i="1">
                          <a:latin typeface="Cambria Math"/>
                          <a:ea typeface="Cambria Math"/>
                        </a:rPr>
                        <m:t>∨</m:t>
                      </m:r>
                      <m:r>
                        <a:rPr lang="en-US" sz="1400" i="1">
                          <a:latin typeface="Cambria Math"/>
                        </a:rPr>
                        <m:t>𝑐</m:t>
                      </m:r>
                    </m:oMath>
                  </m:oMathPara>
                </a14:m>
                <a:endParaRPr lang="en-US" sz="14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400" i="1">
                              <a:latin typeface="Cambria Math"/>
                            </a:rPr>
                          </m:ctrlPr>
                        </m:sSubSupPr>
                        <m:e>
                          <m:r>
                            <a:rPr lang="en-US" sz="1400" i="1"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en-US" sz="1400" i="1">
                              <a:latin typeface="Cambria Math"/>
                            </a:rPr>
                            <m:t>4</m:t>
                          </m:r>
                        </m:sub>
                        <m:sup>
                          <m:r>
                            <a:rPr lang="en-US" sz="1400" i="1">
                              <a:latin typeface="Cambria Math"/>
                            </a:rPr>
                            <m:t>[</m:t>
                          </m:r>
                          <m:r>
                            <a:rPr lang="en-US" sz="1400" i="1">
                              <a:latin typeface="Cambria Math"/>
                            </a:rPr>
                            <m:t>1</m:t>
                          </m:r>
                          <m:r>
                            <a:rPr lang="en-US" sz="1400" i="1">
                              <a:latin typeface="Cambria Math"/>
                            </a:rPr>
                            <m:t>]</m:t>
                          </m:r>
                        </m:sup>
                      </m:sSubSup>
                      <m:r>
                        <a:rPr lang="en-US" sz="1400" i="1">
                          <a:latin typeface="Cambria Math"/>
                          <a:ea typeface="Cambria Math"/>
                        </a:rPr>
                        <m:t>∨</m:t>
                      </m:r>
                      <m:r>
                        <a:rPr lang="en-US" sz="1400" i="1" smtClean="0">
                          <a:latin typeface="Cambria Math"/>
                        </a:rPr>
                        <m:t>𝑎</m:t>
                      </m:r>
                      <m:r>
                        <a:rPr lang="en-US" sz="1400" i="1">
                          <a:latin typeface="Cambria Math"/>
                          <a:ea typeface="Cambria Math"/>
                        </a:rPr>
                        <m:t>∨¬</m:t>
                      </m:r>
                      <m:r>
                        <a:rPr lang="en-US" sz="1400" i="1">
                          <a:latin typeface="Cambria Math"/>
                        </a:rPr>
                        <m:t>𝑐</m:t>
                      </m:r>
                    </m:oMath>
                  </m:oMathPara>
                </a14:m>
                <a:endParaRPr lang="en-US" sz="1400" dirty="0"/>
              </a:p>
              <a:p>
                <a:endParaRPr lang="en-US" sz="14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latin typeface="Cambria Math"/>
                          <a:ea typeface="Cambria Math"/>
                        </a:rPr>
                        <m:t>¬</m:t>
                      </m:r>
                      <m:sSubSup>
                        <m:sSubSupPr>
                          <m:ctrlPr>
                            <a:rPr lang="en-US" sz="1400" i="1">
                              <a:latin typeface="Cambria Math"/>
                            </a:rPr>
                          </m:ctrlPr>
                        </m:sSubSupPr>
                        <m:e>
                          <m:r>
                            <a:rPr lang="en-US" sz="1400" i="1"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en-US" sz="1400" i="1">
                              <a:latin typeface="Cambria Math"/>
                            </a:rPr>
                            <m:t>4</m:t>
                          </m:r>
                        </m:sub>
                        <m:sup>
                          <m:r>
                            <a:rPr lang="en-US" sz="1400" i="1">
                              <a:latin typeface="Cambria Math"/>
                            </a:rPr>
                            <m:t>[</m:t>
                          </m:r>
                          <m:r>
                            <a:rPr lang="en-US" sz="1400" i="1">
                              <a:latin typeface="Cambria Math"/>
                            </a:rPr>
                            <m:t>0</m:t>
                          </m:r>
                          <m:r>
                            <a:rPr lang="en-US" sz="1400" i="1">
                              <a:latin typeface="Cambria Math"/>
                            </a:rPr>
                            <m:t>]</m:t>
                          </m:r>
                        </m:sup>
                      </m:sSubSup>
                    </m:oMath>
                  </m:oMathPara>
                </a14:m>
                <a:endParaRPr lang="en-US" sz="140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>
                          <a:latin typeface="Cambria Math"/>
                          <a:ea typeface="Cambria Math"/>
                        </a:rPr>
                        <m:t>¬</m:t>
                      </m:r>
                      <m:sSubSup>
                        <m:sSubSupPr>
                          <m:ctrlPr>
                            <a:rPr lang="en-US" sz="1400" i="1">
                              <a:latin typeface="Cambria Math"/>
                            </a:rPr>
                          </m:ctrlPr>
                        </m:sSubSupPr>
                        <m:e>
                          <m:r>
                            <a:rPr lang="en-US" sz="1400" i="1"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en-US" sz="1400" i="1">
                              <a:latin typeface="Cambria Math"/>
                            </a:rPr>
                            <m:t>4</m:t>
                          </m:r>
                        </m:sub>
                        <m:sup>
                          <m:r>
                            <a:rPr lang="en-US" sz="1400" i="1">
                              <a:latin typeface="Cambria Math"/>
                            </a:rPr>
                            <m:t>[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1</m:t>
                          </m:r>
                          <m:r>
                            <a:rPr lang="en-US" sz="1400" i="1">
                              <a:latin typeface="Cambria Math"/>
                            </a:rPr>
                            <m:t>]</m:t>
                          </m:r>
                        </m:sup>
                      </m:sSubSup>
                    </m:oMath>
                  </m:oMathPara>
                </a14:m>
                <a:endParaRPr lang="en-US" sz="1400" dirty="0"/>
              </a:p>
              <a:p>
                <a:endParaRPr lang="en-US" sz="1400" dirty="0"/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34812" y="609600"/>
                <a:ext cx="2179892" cy="5744586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2" name="Straight Arrow Connector 51"/>
          <p:cNvCxnSpPr>
            <a:endCxn id="47" idx="3"/>
          </p:cNvCxnSpPr>
          <p:nvPr/>
        </p:nvCxnSpPr>
        <p:spPr>
          <a:xfrm flipH="1">
            <a:off x="2781011" y="2607766"/>
            <a:ext cx="1753801" cy="0"/>
          </a:xfrm>
          <a:prstGeom prst="straightConnector1">
            <a:avLst/>
          </a:prstGeom>
          <a:ln w="38100">
            <a:solidFill>
              <a:schemeClr val="tx1"/>
            </a:solidFill>
            <a:headEnd type="stealt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http://www.bmwclinic.cz/images/WP/enginemix18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9589" y="2451402"/>
            <a:ext cx="1825978" cy="13694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6" name="Straight Arrow Connector 55"/>
          <p:cNvCxnSpPr/>
          <p:nvPr/>
        </p:nvCxnSpPr>
        <p:spPr>
          <a:xfrm flipH="1">
            <a:off x="6748392" y="3154835"/>
            <a:ext cx="534886" cy="0"/>
          </a:xfrm>
          <a:prstGeom prst="straightConnector1">
            <a:avLst/>
          </a:prstGeom>
          <a:ln w="38100">
            <a:solidFill>
              <a:schemeClr val="tx1"/>
            </a:solidFill>
            <a:headEnd type="stealt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7233933" y="2960602"/>
            <a:ext cx="1828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FFFF00"/>
                </a:solidFill>
              </a:rPr>
              <a:t>SAT </a:t>
            </a:r>
            <a:br>
              <a:rPr lang="en-US" sz="2000" b="1" dirty="0" smtClean="0">
                <a:solidFill>
                  <a:srgbClr val="FFFF00"/>
                </a:solidFill>
              </a:rPr>
            </a:br>
            <a:r>
              <a:rPr lang="en-US" sz="2000" b="1" dirty="0" smtClean="0">
                <a:solidFill>
                  <a:srgbClr val="FFFF00"/>
                </a:solidFill>
              </a:rPr>
              <a:t>Engine</a:t>
            </a:r>
            <a:endParaRPr lang="en-US" sz="2000" b="1" dirty="0">
              <a:solidFill>
                <a:srgbClr val="FFFF00"/>
              </a:solidFill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7158338" y="1750645"/>
            <a:ext cx="1141046" cy="40011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00B050"/>
                </a:solidFill>
              </a:rPr>
              <a:t>SAT!</a:t>
            </a:r>
            <a:endParaRPr lang="en-US" sz="2000" b="1" dirty="0">
              <a:solidFill>
                <a:srgbClr val="00B050"/>
              </a:solidFill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1143000" y="2403776"/>
            <a:ext cx="2426367" cy="70788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00B050"/>
                </a:solidFill>
              </a:rPr>
              <a:t>Online Preprocessing</a:t>
            </a:r>
            <a:endParaRPr lang="en-US" sz="2000" b="1" dirty="0">
              <a:solidFill>
                <a:srgbClr val="00B050"/>
              </a:solidFill>
            </a:endParaRPr>
          </a:p>
        </p:txBody>
      </p:sp>
      <p:pic>
        <p:nvPicPr>
          <p:cNvPr id="3" name="Picture 2" descr="C:\Users\nadela\AppData\Local\Microsoft\Windows\Temporary Internet Files\Content.IE5\R6ABQ28Z\MC900278804[1]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5961" y="533400"/>
            <a:ext cx="685800" cy="9153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48824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-4.07407E-6 L 0.00069 0.33982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" y="1699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5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25 0 E" pathEditMode="relative" ptsTypes="">
                                      <p:cBhvr>
                                        <p:cTn id="23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-3.7037E-6 L -0.00069 0.29074 " pathEditMode="relative" rAng="0" ptsTypes="AA">
                                      <p:cBhvr>
                                        <p:cTn id="31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" y="1453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5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1.11111E-6 L -0.45 0.00417 " pathEditMode="relative" rAng="0" ptsTypes="AA">
                                      <p:cBhvr>
                                        <p:cTn id="39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500" y="2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-3.7037E-6 L 0.00122 0.2463 " pathEditMode="relative" rAng="0" ptsTypes="AA">
                                      <p:cBhvr>
                                        <p:cTn id="47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" y="1231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5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3.7037E-7 L -0.40417 -0.14676 " pathEditMode="relative" rAng="0" ptsTypes="AA">
                                      <p:cBhvr>
                                        <p:cTn id="55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208" y="-733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000"/>
                            </p:stCondLst>
                            <p:childTnLst>
                              <p:par>
                                <p:cTn id="5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2000"/>
                            </p:stCondLst>
                            <p:childTnLst>
                              <p:par>
                                <p:cTn id="6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2.59259E-6 L -0.00261 0.20047 " pathEditMode="relative" rAng="0" ptsTypes="AA">
                                      <p:cBhvr>
                                        <p:cTn id="69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9" y="100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8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73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4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2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2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2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2000"/>
                            </p:stCondLst>
                            <p:childTnLst>
                              <p:par>
                                <p:cTn id="80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" presetClass="exit" presetSubtype="0" fill="hold" grpId="3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" presetClass="exit" presetSubtype="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-4.07407E-6 L -0.00295 0.16204 " pathEditMode="relative" rAng="0" ptsTypes="AA">
                                      <p:cBhvr>
                                        <p:cTn id="93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6" y="810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3.33333E-6 L -0.24809 -0.22292 " pathEditMode="relative" rAng="0" ptsTypes="AA">
                                      <p:cBhvr>
                                        <p:cTn id="101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413" y="-1115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2.59259E-6 L -0.00156 0.12269 " pathEditMode="relative" rAng="0" ptsTypes="AA">
                                      <p:cBhvr>
                                        <p:cTn id="109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7" y="613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9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2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2" dur="2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2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  <p:bldP spid="39" grpId="1" animBg="1"/>
      <p:bldP spid="17" grpId="0" animBg="1"/>
      <p:bldP spid="17" grpId="1" animBg="1"/>
      <p:bldP spid="18" grpId="1" animBg="1"/>
      <p:bldP spid="18" grpId="2" animBg="1"/>
      <p:bldP spid="19" grpId="0" animBg="1"/>
      <p:bldP spid="19" grpId="1" animBg="1"/>
      <p:bldP spid="20" grpId="0" animBg="1"/>
      <p:bldP spid="20" grpId="1" animBg="1"/>
      <p:bldP spid="22" grpId="0" animBg="1"/>
      <p:bldP spid="22" grpId="1" animBg="1"/>
      <p:bldP spid="22" grpId="2" animBg="1"/>
      <p:bldP spid="22" grpId="3" animBg="1"/>
      <p:bldP spid="21" grpId="0" animBg="1"/>
      <p:bldP spid="21" grpId="1" animBg="1"/>
      <p:bldP spid="40" grpId="0" animBg="1"/>
      <p:bldP spid="41" grpId="0" animBg="1"/>
      <p:bldP spid="41" grpId="1" animBg="1"/>
      <p:bldP spid="45" grpId="0" animBg="1"/>
      <p:bldP spid="45" grpId="1" animBg="1"/>
      <p:bldP spid="47" grpId="0" animBg="1"/>
      <p:bldP spid="50" grpId="0" animBg="1"/>
      <p:bldP spid="51" grpId="0" animBg="1"/>
      <p:bldP spid="60" grpId="0"/>
      <p:bldP spid="63" grpId="0" animBg="1"/>
      <p:bldP spid="64" grpId="0" animBg="1"/>
      <p:bldP spid="64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Bit-Propagating (BP) Operations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define an operation to be </a:t>
            </a:r>
            <a:r>
              <a:rPr lang="en-US" dirty="0" smtClean="0">
                <a:solidFill>
                  <a:srgbClr val="7030A0"/>
                </a:solidFill>
              </a:rPr>
              <a:t>bit-propagating </a:t>
            </a:r>
            <a:r>
              <a:rPr lang="en-US" dirty="0" smtClean="0"/>
              <a:t>iff:</a:t>
            </a:r>
            <a:endParaRPr lang="en-US" dirty="0" smtClean="0">
              <a:solidFill>
                <a:srgbClr val="7030A0"/>
              </a:solidFill>
            </a:endParaRPr>
          </a:p>
          <a:p>
            <a:pPr lvl="1"/>
            <a:r>
              <a:rPr lang="en-US" dirty="0" smtClean="0"/>
              <a:t>Each </a:t>
            </a:r>
            <a:r>
              <a:rPr lang="en-US" dirty="0"/>
              <a:t>output bit is either a bit of one of the inputs or a </a:t>
            </a:r>
            <a:r>
              <a:rPr lang="en-US" dirty="0" smtClean="0"/>
              <a:t>constant, and</a:t>
            </a:r>
          </a:p>
          <a:p>
            <a:pPr lvl="1"/>
            <a:r>
              <a:rPr lang="en-US" dirty="0" smtClean="0"/>
              <a:t>The mapping can be </a:t>
            </a:r>
            <a:r>
              <a:rPr lang="en-US" dirty="0"/>
              <a:t>computed at the time the operation is applied</a:t>
            </a:r>
            <a:r>
              <a:rPr lang="en-US" dirty="0" smtClean="0"/>
              <a:t>.</a:t>
            </a:r>
          </a:p>
          <a:p>
            <a:endParaRPr lang="en-US" dirty="0">
              <a:solidFill>
                <a:srgbClr val="7030A0"/>
              </a:solidFill>
            </a:endParaRPr>
          </a:p>
        </p:txBody>
      </p:sp>
      <p:cxnSp>
        <p:nvCxnSpPr>
          <p:cNvPr id="16" name="Straight Arrow Connector 15"/>
          <p:cNvCxnSpPr/>
          <p:nvPr/>
        </p:nvCxnSpPr>
        <p:spPr>
          <a:xfrm flipH="1" flipV="1">
            <a:off x="3276600" y="4719414"/>
            <a:ext cx="1676401" cy="1106411"/>
          </a:xfrm>
          <a:prstGeom prst="straightConnector1">
            <a:avLst/>
          </a:prstGeom>
          <a:ln>
            <a:headEnd type="arrow"/>
            <a:tailEnd type="non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2438400" y="5825824"/>
            <a:ext cx="3886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/>
              <a:t>v </a:t>
            </a:r>
            <a:r>
              <a:rPr lang="en-US" sz="2400" dirty="0" smtClean="0"/>
              <a:t>= [</a:t>
            </a:r>
            <a:r>
              <a:rPr lang="en-US" sz="2400" i="1" dirty="0" smtClean="0"/>
              <a:t>v</a:t>
            </a:r>
            <a:r>
              <a:rPr lang="en-US" sz="2400" baseline="30000" dirty="0" smtClean="0"/>
              <a:t>[3]</a:t>
            </a:r>
            <a:r>
              <a:rPr lang="en-US" sz="2400" dirty="0" smtClean="0"/>
              <a:t>,</a:t>
            </a:r>
            <a:r>
              <a:rPr lang="en-US" sz="2400" dirty="0"/>
              <a:t> </a:t>
            </a:r>
            <a:r>
              <a:rPr lang="en-US" sz="2400" i="1" dirty="0" smtClean="0"/>
              <a:t>v</a:t>
            </a:r>
            <a:r>
              <a:rPr lang="en-US" sz="2400" baseline="30000" dirty="0" smtClean="0"/>
              <a:t>[2]</a:t>
            </a:r>
            <a:r>
              <a:rPr lang="en-US" sz="2400" dirty="0" smtClean="0"/>
              <a:t>, </a:t>
            </a:r>
            <a:r>
              <a:rPr lang="en-US" sz="2400" i="1" dirty="0" smtClean="0"/>
              <a:t>v</a:t>
            </a:r>
            <a:r>
              <a:rPr lang="en-US" sz="2400" baseline="30000" dirty="0" smtClean="0"/>
              <a:t>[1]</a:t>
            </a:r>
            <a:r>
              <a:rPr lang="en-US" sz="2400" dirty="0" smtClean="0"/>
              <a:t>, </a:t>
            </a:r>
            <a:r>
              <a:rPr lang="en-US" sz="2400" i="1" dirty="0" smtClean="0"/>
              <a:t>v</a:t>
            </a:r>
            <a:r>
              <a:rPr lang="en-US" sz="2400" baseline="30000" dirty="0" smtClean="0"/>
              <a:t>[0]</a:t>
            </a:r>
            <a:r>
              <a:rPr lang="en-US" sz="2400" dirty="0" smtClean="0"/>
              <a:t>]</a:t>
            </a:r>
            <a:endParaRPr lang="en-US" sz="2400" dirty="0"/>
          </a:p>
        </p:txBody>
      </p:sp>
      <p:sp>
        <p:nvSpPr>
          <p:cNvPr id="18" name="TextBox 17"/>
          <p:cNvSpPr txBox="1"/>
          <p:nvPr/>
        </p:nvSpPr>
        <p:spPr>
          <a:xfrm>
            <a:off x="152400" y="4283457"/>
            <a:ext cx="403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/>
              <a:t>u = </a:t>
            </a:r>
            <a:r>
              <a:rPr lang="en-US" sz="2400" i="1" dirty="0" err="1" smtClean="0"/>
              <a:t>bvshl</a:t>
            </a:r>
            <a:r>
              <a:rPr lang="en-US" sz="2400" i="1" dirty="0" smtClean="0"/>
              <a:t>(v,2) </a:t>
            </a:r>
            <a:r>
              <a:rPr lang="en-US" sz="2400" dirty="0" smtClean="0"/>
              <a:t>= [</a:t>
            </a:r>
            <a:r>
              <a:rPr lang="en-US" sz="2400" i="1" dirty="0" smtClean="0"/>
              <a:t>v</a:t>
            </a:r>
            <a:r>
              <a:rPr lang="en-US" sz="2400" baseline="30000" dirty="0" smtClean="0"/>
              <a:t>[1]</a:t>
            </a:r>
            <a:r>
              <a:rPr lang="en-US" sz="2400" dirty="0" smtClean="0"/>
              <a:t>, </a:t>
            </a:r>
            <a:r>
              <a:rPr lang="en-US" sz="2400" i="1" dirty="0" smtClean="0"/>
              <a:t>v</a:t>
            </a:r>
            <a:r>
              <a:rPr lang="en-US" sz="2400" baseline="30000" dirty="0" smtClean="0"/>
              <a:t>[0</a:t>
            </a:r>
            <a:r>
              <a:rPr lang="en-US" sz="2400" baseline="30000" dirty="0"/>
              <a:t>]</a:t>
            </a:r>
            <a:r>
              <a:rPr lang="en-US" sz="2400" dirty="0" smtClean="0"/>
              <a:t>,0,0]</a:t>
            </a:r>
            <a:endParaRPr lang="en-US" sz="2400" dirty="0"/>
          </a:p>
        </p:txBody>
      </p:sp>
      <p:pic>
        <p:nvPicPr>
          <p:cNvPr id="1028" name="Picture 4" descr="C:\Users\nadela\AppData\Local\Microsoft\Windows\Temporary Internet Files\Content.IE5\AWG9X7OH\MC900097899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3276195"/>
            <a:ext cx="1025957" cy="10670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nadela\AppData\Local\Microsoft\Windows\Temporary Internet Files\Content.IE5\07S525TZ\MC900441322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3162025"/>
            <a:ext cx="1295400" cy="1295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5715000" y="4343256"/>
            <a:ext cx="2209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/>
              <a:t>t</a:t>
            </a:r>
            <a:r>
              <a:rPr lang="en-US" sz="2400" i="1" dirty="0" smtClean="0"/>
              <a:t> = </a:t>
            </a:r>
            <a:r>
              <a:rPr lang="en-US" sz="2400" i="1" dirty="0" err="1" smtClean="0"/>
              <a:t>bvshl</a:t>
            </a:r>
            <a:r>
              <a:rPr lang="en-US" sz="2400" i="1" dirty="0" smtClean="0"/>
              <a:t>(</a:t>
            </a:r>
            <a:r>
              <a:rPr lang="en-US" sz="2400" i="1" dirty="0" err="1" smtClean="0"/>
              <a:t>v,s</a:t>
            </a:r>
            <a:r>
              <a:rPr lang="en-US" sz="2400" i="1" dirty="0" smtClean="0"/>
              <a:t>)</a:t>
            </a:r>
            <a:endParaRPr lang="en-US" sz="2400" dirty="0"/>
          </a:p>
        </p:txBody>
      </p:sp>
      <p:cxnSp>
        <p:nvCxnSpPr>
          <p:cNvPr id="19" name="Straight Arrow Connector 18"/>
          <p:cNvCxnSpPr/>
          <p:nvPr/>
        </p:nvCxnSpPr>
        <p:spPr>
          <a:xfrm flipH="1" flipV="1">
            <a:off x="2672442" y="4745122"/>
            <a:ext cx="1676401" cy="1106411"/>
          </a:xfrm>
          <a:prstGeom prst="straightConnector1">
            <a:avLst/>
          </a:prstGeom>
          <a:ln>
            <a:headEnd type="arrow"/>
            <a:tailEnd type="non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3471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BP Operations in SMT-LIB 2.0 </a:t>
            </a:r>
            <a:endParaRPr lang="en-US" dirty="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7173683" y="1611086"/>
            <a:ext cx="1621971" cy="4572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2000" dirty="0" smtClean="0"/>
              <a:t>Bit-prop.</a:t>
            </a:r>
            <a:endParaRPr lang="en-US" sz="2000" dirty="0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7173683" y="2068286"/>
            <a:ext cx="1621972" cy="3657600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1800" i="1" dirty="0" err="1" smtClean="0"/>
              <a:t>concat</a:t>
            </a:r>
            <a:endParaRPr lang="en-US" sz="1800" i="1" dirty="0" smtClean="0"/>
          </a:p>
          <a:p>
            <a:pPr marL="0" indent="0">
              <a:buNone/>
            </a:pPr>
            <a:r>
              <a:rPr lang="en-US" sz="1800" i="1" dirty="0" smtClean="0"/>
              <a:t>extract</a:t>
            </a:r>
            <a:br>
              <a:rPr lang="en-US" sz="1800" i="1" dirty="0" smtClean="0"/>
            </a:br>
            <a:r>
              <a:rPr lang="en-US" sz="1800" i="1" dirty="0" err="1" smtClean="0"/>
              <a:t>bvshl</a:t>
            </a:r>
            <a:r>
              <a:rPr lang="en-US" sz="1800" i="1" dirty="0" smtClean="0"/>
              <a:t>*</a:t>
            </a:r>
          </a:p>
          <a:p>
            <a:pPr marL="0" indent="0">
              <a:buFont typeface="Arial" pitchFamily="34" charset="0"/>
              <a:buNone/>
            </a:pPr>
            <a:r>
              <a:rPr lang="en-US" sz="1800" i="1" dirty="0" err="1"/>
              <a:t>b</a:t>
            </a:r>
            <a:r>
              <a:rPr lang="en-US" sz="1800" i="1" dirty="0" err="1" smtClean="0"/>
              <a:t>vlshr</a:t>
            </a:r>
            <a:r>
              <a:rPr lang="en-US" sz="1800" i="1" dirty="0" smtClean="0"/>
              <a:t>*</a:t>
            </a:r>
          </a:p>
          <a:p>
            <a:pPr marL="0" indent="0">
              <a:buNone/>
            </a:pPr>
            <a:r>
              <a:rPr lang="en-US" sz="1800" i="1" dirty="0" err="1"/>
              <a:t>b</a:t>
            </a:r>
            <a:r>
              <a:rPr lang="en-US" sz="1800" i="1" dirty="0" err="1" smtClean="0"/>
              <a:t>vashr</a:t>
            </a:r>
            <a:r>
              <a:rPr lang="en-US" sz="1800" i="1" dirty="0" smtClean="0"/>
              <a:t>*</a:t>
            </a:r>
          </a:p>
          <a:p>
            <a:pPr marL="0" indent="0">
              <a:buNone/>
            </a:pPr>
            <a:r>
              <a:rPr lang="en-US" sz="1800" i="1" dirty="0" smtClean="0"/>
              <a:t>repeat</a:t>
            </a:r>
          </a:p>
          <a:p>
            <a:pPr marL="0" indent="0">
              <a:buNone/>
            </a:pPr>
            <a:r>
              <a:rPr lang="en-US" sz="1800" i="1" dirty="0" err="1" smtClean="0"/>
              <a:t>zero_extend</a:t>
            </a:r>
            <a:endParaRPr lang="en-US" sz="1800" i="1" dirty="0" smtClean="0"/>
          </a:p>
          <a:p>
            <a:pPr marL="0" indent="0">
              <a:buNone/>
            </a:pPr>
            <a:r>
              <a:rPr lang="en-US" sz="1800" i="1" dirty="0" err="1" smtClean="0"/>
              <a:t>sign_extend</a:t>
            </a:r>
            <a:endParaRPr lang="en-US" sz="1800" i="1" dirty="0" smtClean="0"/>
          </a:p>
          <a:p>
            <a:pPr marL="0" indent="0">
              <a:buNone/>
            </a:pPr>
            <a:r>
              <a:rPr lang="en-US" sz="1800" i="1" dirty="0" err="1" smtClean="0"/>
              <a:t>rotate_left</a:t>
            </a:r>
            <a:endParaRPr lang="en-US" sz="1800" i="1" dirty="0" smtClean="0"/>
          </a:p>
          <a:p>
            <a:pPr marL="0" indent="0">
              <a:buNone/>
            </a:pPr>
            <a:r>
              <a:rPr lang="en-US" sz="1800" i="1" dirty="0" err="1" smtClean="0"/>
              <a:t>rotate_right</a:t>
            </a:r>
            <a:endParaRPr lang="en-US" sz="1800" i="1" dirty="0"/>
          </a:p>
          <a:p>
            <a:pPr marL="0" indent="0">
              <a:buNone/>
            </a:pPr>
            <a:endParaRPr lang="en-US" sz="1800" i="1" dirty="0"/>
          </a:p>
          <a:p>
            <a:pPr marL="0" indent="0">
              <a:buFont typeface="Arial" pitchFamily="34" charset="0"/>
              <a:buNone/>
            </a:pPr>
            <a:endParaRPr lang="en-US" sz="1800" i="1" dirty="0" smtClean="0"/>
          </a:p>
          <a:p>
            <a:pPr marL="0" indent="0">
              <a:buFont typeface="Arial" pitchFamily="34" charset="0"/>
              <a:buNone/>
            </a:pPr>
            <a:endParaRPr lang="en-US" sz="1800" i="1" dirty="0"/>
          </a:p>
        </p:txBody>
      </p:sp>
      <p:sp>
        <p:nvSpPr>
          <p:cNvPr id="15" name="TextBox 14"/>
          <p:cNvSpPr txBox="1"/>
          <p:nvPr/>
        </p:nvSpPr>
        <p:spPr>
          <a:xfrm>
            <a:off x="152400" y="6019800"/>
            <a:ext cx="868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152400" y="5867400"/>
            <a:ext cx="868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* Shift </a:t>
            </a:r>
            <a:r>
              <a:rPr lang="en-US" dirty="0"/>
              <a:t>by a constant is bit-propagating; shift by a non-constant is </a:t>
            </a:r>
            <a:r>
              <a:rPr lang="en-US" dirty="0" smtClean="0"/>
              <a:t>arithmetic</a:t>
            </a:r>
          </a:p>
        </p:txBody>
      </p:sp>
    </p:spTree>
    <p:extLst>
      <p:ext uri="{BB962C8B-B14F-4D97-AF65-F5344CB8AC3E}">
        <p14:creationId xmlns:p14="http://schemas.microsoft.com/office/powerpoint/2010/main" val="3954584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BP Operations in SMT-LIB 2.0 </a:t>
            </a: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7173683" y="1611086"/>
            <a:ext cx="1621971" cy="4572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2000" dirty="0" smtClean="0"/>
              <a:t>Bit-prop.</a:t>
            </a:r>
            <a:endParaRPr lang="en-US" sz="2000" dirty="0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7173683" y="2068286"/>
            <a:ext cx="1621972" cy="3657600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1800" b="1" i="1" dirty="0" err="1" smtClean="0">
                <a:solidFill>
                  <a:srgbClr val="7030A0"/>
                </a:solidFill>
              </a:rPr>
              <a:t>concat</a:t>
            </a:r>
            <a:endParaRPr lang="en-US" sz="1800" b="1" i="1" dirty="0" smtClean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en-US" sz="1800" i="1" dirty="0" smtClean="0"/>
              <a:t>extract</a:t>
            </a:r>
            <a:br>
              <a:rPr lang="en-US" sz="1800" i="1" dirty="0" smtClean="0"/>
            </a:br>
            <a:r>
              <a:rPr lang="en-US" sz="1800" i="1" dirty="0" err="1" smtClean="0"/>
              <a:t>bvshl</a:t>
            </a:r>
            <a:r>
              <a:rPr lang="en-US" sz="1800" i="1" dirty="0" smtClean="0"/>
              <a:t>*</a:t>
            </a:r>
          </a:p>
          <a:p>
            <a:pPr marL="0" indent="0">
              <a:buFont typeface="Arial" pitchFamily="34" charset="0"/>
              <a:buNone/>
            </a:pPr>
            <a:r>
              <a:rPr lang="en-US" sz="1800" i="1" dirty="0" err="1"/>
              <a:t>b</a:t>
            </a:r>
            <a:r>
              <a:rPr lang="en-US" sz="1800" i="1" dirty="0" err="1" smtClean="0"/>
              <a:t>vlshr</a:t>
            </a:r>
            <a:r>
              <a:rPr lang="en-US" sz="1800" i="1" dirty="0" smtClean="0"/>
              <a:t>*</a:t>
            </a:r>
          </a:p>
          <a:p>
            <a:pPr marL="0" indent="0">
              <a:buNone/>
            </a:pPr>
            <a:r>
              <a:rPr lang="en-US" sz="1800" i="1" dirty="0" err="1"/>
              <a:t>b</a:t>
            </a:r>
            <a:r>
              <a:rPr lang="en-US" sz="1800" i="1" dirty="0" err="1" smtClean="0"/>
              <a:t>vashr</a:t>
            </a:r>
            <a:r>
              <a:rPr lang="en-US" sz="1800" i="1" dirty="0" smtClean="0"/>
              <a:t>*</a:t>
            </a:r>
          </a:p>
          <a:p>
            <a:pPr marL="0" indent="0">
              <a:buNone/>
            </a:pPr>
            <a:r>
              <a:rPr lang="en-US" sz="1800" i="1" dirty="0" smtClean="0"/>
              <a:t>repeat</a:t>
            </a:r>
          </a:p>
          <a:p>
            <a:pPr marL="0" indent="0">
              <a:buNone/>
            </a:pPr>
            <a:r>
              <a:rPr lang="en-US" sz="1800" i="1" dirty="0" err="1" smtClean="0"/>
              <a:t>zero_extend</a:t>
            </a:r>
            <a:endParaRPr lang="en-US" sz="1800" i="1" dirty="0" smtClean="0"/>
          </a:p>
          <a:p>
            <a:pPr marL="0" indent="0">
              <a:buNone/>
            </a:pPr>
            <a:r>
              <a:rPr lang="en-US" sz="1800" i="1" dirty="0" err="1" smtClean="0"/>
              <a:t>sign_extend</a:t>
            </a:r>
            <a:endParaRPr lang="en-US" sz="1800" i="1" dirty="0" smtClean="0"/>
          </a:p>
          <a:p>
            <a:pPr marL="0" indent="0">
              <a:buNone/>
            </a:pPr>
            <a:r>
              <a:rPr lang="en-US" sz="1800" i="1" dirty="0" err="1" smtClean="0"/>
              <a:t>rotate_left</a:t>
            </a:r>
            <a:endParaRPr lang="en-US" sz="1800" i="1" dirty="0" smtClean="0"/>
          </a:p>
          <a:p>
            <a:pPr marL="0" indent="0">
              <a:buNone/>
            </a:pPr>
            <a:r>
              <a:rPr lang="en-US" sz="1800" i="1" dirty="0" err="1" smtClean="0"/>
              <a:t>rotate_right</a:t>
            </a:r>
            <a:endParaRPr lang="en-US" sz="1800" i="1" dirty="0"/>
          </a:p>
          <a:p>
            <a:pPr marL="0" indent="0">
              <a:buNone/>
            </a:pPr>
            <a:endParaRPr lang="en-US" sz="1800" i="1" dirty="0"/>
          </a:p>
          <a:p>
            <a:pPr marL="0" indent="0">
              <a:buFont typeface="Arial" pitchFamily="34" charset="0"/>
              <a:buNone/>
            </a:pPr>
            <a:endParaRPr lang="en-US" sz="1800" i="1" dirty="0" smtClean="0"/>
          </a:p>
          <a:p>
            <a:pPr marL="0" indent="0">
              <a:buFont typeface="Arial" pitchFamily="34" charset="0"/>
              <a:buNone/>
            </a:pPr>
            <a:endParaRPr lang="en-US" sz="1800" i="1" dirty="0"/>
          </a:p>
        </p:txBody>
      </p:sp>
      <p:sp>
        <p:nvSpPr>
          <p:cNvPr id="15" name="TextBox 14"/>
          <p:cNvSpPr txBox="1"/>
          <p:nvPr/>
        </p:nvSpPr>
        <p:spPr>
          <a:xfrm>
            <a:off x="152400" y="6019800"/>
            <a:ext cx="868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352392" y="4419600"/>
            <a:ext cx="2971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/>
              <a:t>v </a:t>
            </a:r>
            <a:r>
              <a:rPr lang="en-US" sz="2400" dirty="0" smtClean="0"/>
              <a:t>= [</a:t>
            </a:r>
            <a:r>
              <a:rPr lang="en-US" sz="2400" i="1" dirty="0" smtClean="0"/>
              <a:t>v</a:t>
            </a:r>
            <a:r>
              <a:rPr lang="en-US" sz="2400" baseline="30000" dirty="0" smtClean="0"/>
              <a:t>[3]</a:t>
            </a:r>
            <a:r>
              <a:rPr lang="en-US" sz="2400" dirty="0" smtClean="0"/>
              <a:t>,</a:t>
            </a:r>
            <a:r>
              <a:rPr lang="en-US" sz="2400" dirty="0"/>
              <a:t> </a:t>
            </a:r>
            <a:r>
              <a:rPr lang="en-US" sz="2400" i="1" dirty="0" smtClean="0"/>
              <a:t>v</a:t>
            </a:r>
            <a:r>
              <a:rPr lang="en-US" sz="2400" baseline="30000" dirty="0" smtClean="0"/>
              <a:t>[2]</a:t>
            </a:r>
            <a:r>
              <a:rPr lang="en-US" sz="2400" dirty="0" smtClean="0"/>
              <a:t>, </a:t>
            </a:r>
            <a:r>
              <a:rPr lang="en-US" sz="2400" i="1" dirty="0" smtClean="0"/>
              <a:t>v</a:t>
            </a:r>
            <a:r>
              <a:rPr lang="en-US" sz="2400" baseline="30000" dirty="0" smtClean="0"/>
              <a:t>[1]</a:t>
            </a:r>
            <a:r>
              <a:rPr lang="en-US" sz="2400" dirty="0" smtClean="0"/>
              <a:t>, </a:t>
            </a:r>
            <a:r>
              <a:rPr lang="en-US" sz="2400" i="1" dirty="0" smtClean="0"/>
              <a:t>v</a:t>
            </a:r>
            <a:r>
              <a:rPr lang="en-US" sz="2400" baseline="30000" dirty="0" smtClean="0"/>
              <a:t>[0]</a:t>
            </a:r>
            <a:r>
              <a:rPr lang="en-US" sz="2400" dirty="0" smtClean="0"/>
              <a:t>]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457200" y="3200400"/>
            <a:ext cx="6172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/>
              <a:t>u = </a:t>
            </a:r>
            <a:r>
              <a:rPr lang="en-US" sz="2400" i="1" dirty="0" err="1" smtClean="0"/>
              <a:t>concat</a:t>
            </a:r>
            <a:r>
              <a:rPr lang="en-US" sz="2400" i="1" dirty="0" smtClean="0"/>
              <a:t>(</a:t>
            </a:r>
            <a:r>
              <a:rPr lang="en-US" sz="2400" i="1" dirty="0" err="1" smtClean="0"/>
              <a:t>v,y</a:t>
            </a:r>
            <a:r>
              <a:rPr lang="en-US" sz="2400" i="1" dirty="0" smtClean="0"/>
              <a:t>) </a:t>
            </a:r>
            <a:r>
              <a:rPr lang="en-US" sz="2400" dirty="0" smtClean="0"/>
              <a:t>= [</a:t>
            </a:r>
            <a:r>
              <a:rPr lang="en-US" sz="2400" i="1" dirty="0"/>
              <a:t>v</a:t>
            </a:r>
            <a:r>
              <a:rPr lang="en-US" sz="2400" baseline="30000" dirty="0"/>
              <a:t>[3]</a:t>
            </a:r>
            <a:r>
              <a:rPr lang="en-US" sz="2400" dirty="0"/>
              <a:t>, </a:t>
            </a:r>
            <a:r>
              <a:rPr lang="en-US" sz="2400" i="1" dirty="0"/>
              <a:t>v</a:t>
            </a:r>
            <a:r>
              <a:rPr lang="en-US" sz="2400" baseline="30000" dirty="0"/>
              <a:t>[2]</a:t>
            </a:r>
            <a:r>
              <a:rPr lang="en-US" sz="2400" dirty="0"/>
              <a:t>, </a:t>
            </a:r>
            <a:r>
              <a:rPr lang="en-US" sz="2400" i="1" dirty="0"/>
              <a:t>v</a:t>
            </a:r>
            <a:r>
              <a:rPr lang="en-US" sz="2400" baseline="30000" dirty="0"/>
              <a:t>[1]</a:t>
            </a:r>
            <a:r>
              <a:rPr lang="en-US" sz="2400" dirty="0"/>
              <a:t>, </a:t>
            </a:r>
            <a:r>
              <a:rPr lang="en-US" sz="2400" i="1" dirty="0"/>
              <a:t>v</a:t>
            </a:r>
            <a:r>
              <a:rPr lang="en-US" sz="2400" baseline="30000" dirty="0"/>
              <a:t>[0</a:t>
            </a:r>
            <a:r>
              <a:rPr lang="en-US" sz="2400" baseline="30000" dirty="0" smtClean="0"/>
              <a:t>]</a:t>
            </a:r>
            <a:r>
              <a:rPr lang="en-US" sz="2400" dirty="0" smtClean="0"/>
              <a:t>,</a:t>
            </a:r>
            <a:r>
              <a:rPr lang="en-US" sz="2400" i="1" dirty="0"/>
              <a:t> y</a:t>
            </a:r>
            <a:r>
              <a:rPr lang="en-US" sz="2400" baseline="30000" dirty="0"/>
              <a:t>[1]</a:t>
            </a:r>
            <a:r>
              <a:rPr lang="en-US" sz="2400" dirty="0"/>
              <a:t>, </a:t>
            </a:r>
            <a:r>
              <a:rPr lang="en-US" sz="2400" i="1" dirty="0" smtClean="0"/>
              <a:t>y</a:t>
            </a:r>
            <a:r>
              <a:rPr lang="en-US" sz="2400" baseline="30000" dirty="0" smtClean="0"/>
              <a:t>[0]</a:t>
            </a:r>
            <a:r>
              <a:rPr lang="en-US" sz="2400" dirty="0" smtClean="0"/>
              <a:t>]</a:t>
            </a:r>
            <a:endParaRPr lang="en-US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4724400" y="4419600"/>
            <a:ext cx="182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/>
              <a:t>y </a:t>
            </a:r>
            <a:r>
              <a:rPr lang="en-US" sz="2400" dirty="0" smtClean="0"/>
              <a:t>= [</a:t>
            </a:r>
            <a:r>
              <a:rPr lang="en-US" sz="2400" i="1" dirty="0" smtClean="0"/>
              <a:t>y</a:t>
            </a:r>
            <a:r>
              <a:rPr lang="en-US" sz="2400" baseline="30000" dirty="0" smtClean="0"/>
              <a:t>[1]</a:t>
            </a:r>
            <a:r>
              <a:rPr lang="en-US" sz="2400" dirty="0" smtClean="0"/>
              <a:t>, </a:t>
            </a:r>
            <a:r>
              <a:rPr lang="en-US" sz="2400" i="1" dirty="0" smtClean="0"/>
              <a:t>y</a:t>
            </a:r>
            <a:r>
              <a:rPr lang="en-US" sz="2400" baseline="30000" dirty="0" smtClean="0"/>
              <a:t>[0]</a:t>
            </a:r>
            <a:r>
              <a:rPr lang="en-US" sz="2400" dirty="0" smtClean="0"/>
              <a:t>]</a:t>
            </a:r>
            <a:endParaRPr lang="en-US" sz="2400" dirty="0"/>
          </a:p>
        </p:txBody>
      </p:sp>
      <p:cxnSp>
        <p:nvCxnSpPr>
          <p:cNvPr id="12" name="Straight Arrow Connector 11"/>
          <p:cNvCxnSpPr/>
          <p:nvPr/>
        </p:nvCxnSpPr>
        <p:spPr>
          <a:xfrm flipH="1" flipV="1">
            <a:off x="5943600" y="3662065"/>
            <a:ext cx="228602" cy="788227"/>
          </a:xfrm>
          <a:prstGeom prst="straightConnector1">
            <a:avLst/>
          </a:prstGeom>
          <a:ln>
            <a:headEnd type="arrow"/>
            <a:tailEnd type="non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 flipV="1">
            <a:off x="5378397" y="3662065"/>
            <a:ext cx="228602" cy="788227"/>
          </a:xfrm>
          <a:prstGeom prst="straightConnector1">
            <a:avLst/>
          </a:prstGeom>
          <a:ln>
            <a:headEnd type="arrow"/>
            <a:tailEnd type="non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V="1">
            <a:off x="3886200" y="3666473"/>
            <a:ext cx="762000" cy="788228"/>
          </a:xfrm>
          <a:prstGeom prst="straightConnector1">
            <a:avLst/>
          </a:prstGeom>
          <a:ln>
            <a:headEnd type="arrow"/>
            <a:tailEnd type="non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V="1">
            <a:off x="3352800" y="3662064"/>
            <a:ext cx="762000" cy="788228"/>
          </a:xfrm>
          <a:prstGeom prst="straightConnector1">
            <a:avLst/>
          </a:prstGeom>
          <a:ln>
            <a:headEnd type="arrow"/>
            <a:tailEnd type="non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V="1">
            <a:off x="2830105" y="3662065"/>
            <a:ext cx="762000" cy="788228"/>
          </a:xfrm>
          <a:prstGeom prst="straightConnector1">
            <a:avLst/>
          </a:prstGeom>
          <a:ln>
            <a:headEnd type="arrow"/>
            <a:tailEnd type="non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V="1">
            <a:off x="2362200" y="3662065"/>
            <a:ext cx="762000" cy="788228"/>
          </a:xfrm>
          <a:prstGeom prst="straightConnector1">
            <a:avLst/>
          </a:prstGeom>
          <a:ln>
            <a:headEnd type="arrow"/>
            <a:tailEnd type="non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74426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27673</TotalTime>
  <Words>3164</Words>
  <Application>Microsoft Office PowerPoint</Application>
  <PresentationFormat>On-screen Show (4:3)</PresentationFormat>
  <Paragraphs>1240</Paragraphs>
  <Slides>38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39" baseType="lpstr">
      <vt:lpstr>Clarity</vt:lpstr>
      <vt:lpstr>Handling  Bit-Propagating Operations in Bit-Vector Reasoning</vt:lpstr>
      <vt:lpstr>Outline</vt:lpstr>
      <vt:lpstr>Bit-Vector (BV) Reasoning</vt:lpstr>
      <vt:lpstr>BV Operations in SMT-LIB 2.0 </vt:lpstr>
      <vt:lpstr>Eager BV Solving</vt:lpstr>
      <vt:lpstr>Eager BV Solving Example</vt:lpstr>
      <vt:lpstr>Bit-Propagating (BP) Operations</vt:lpstr>
      <vt:lpstr>BP Operations in SMT-LIB 2.0 </vt:lpstr>
      <vt:lpstr>BP Operations in SMT-LIB 2.0 </vt:lpstr>
      <vt:lpstr>BP Operations in SMT-LIB 2.0 </vt:lpstr>
      <vt:lpstr>BP Operations in SMT-LIB 2.0 </vt:lpstr>
      <vt:lpstr>BP Operations in SMT-LIB 2.0 </vt:lpstr>
      <vt:lpstr>BP Operations in SMT-LIB 2.0 </vt:lpstr>
      <vt:lpstr>BP Operations in SMT-LIB 2.0 </vt:lpstr>
      <vt:lpstr>BP Operations in SMT-LIB 2.0 </vt:lpstr>
      <vt:lpstr>BP Operations in SMT-LIB 2.0 </vt:lpstr>
      <vt:lpstr>BP Operations in SMT-LIB 2.0 </vt:lpstr>
      <vt:lpstr>BP Operations in SMT-LIB 2.0 </vt:lpstr>
      <vt:lpstr>The Portion of BP Operations in SMT-LIB 2.0 Families in QF_BV Logic</vt:lpstr>
      <vt:lpstr>Our Approach to Handling BP Ops</vt:lpstr>
      <vt:lpstr>BPNF Usage Example</vt:lpstr>
      <vt:lpstr>Implementation Tips: Segment Threshold</vt:lpstr>
      <vt:lpstr>Implementation Tips: Rewriting assert-based Definitions</vt:lpstr>
      <vt:lpstr>Rewriting assert-based Definitions: Problem Example</vt:lpstr>
      <vt:lpstr>Implementation Tips: Rewriting Assert-based Definitions</vt:lpstr>
      <vt:lpstr>Implementation Tips: Apply Constant Propagation</vt:lpstr>
      <vt:lpstr>Experimental Results</vt:lpstr>
      <vt:lpstr>PowerPoint Presentation</vt:lpstr>
      <vt:lpstr>PowerPoint Presentation</vt:lpstr>
      <vt:lpstr>PowerPoint Presentation</vt:lpstr>
      <vt:lpstr>PowerPoint Presentation</vt:lpstr>
      <vt:lpstr>Related Work</vt:lpstr>
      <vt:lpstr>Conclusion</vt:lpstr>
      <vt:lpstr>PowerPoint Presentation</vt:lpstr>
      <vt:lpstr>Bit-Propagating Normal Form (BPNF)</vt:lpstr>
      <vt:lpstr>Calculating a BPNF for BP Operations</vt:lpstr>
      <vt:lpstr>Calculating a BPNF for BP Operations</vt:lpstr>
      <vt:lpstr>Calculating a BPNF for BP Operations</vt:lpstr>
    </vt:vector>
  </TitlesOfParts>
  <Company>Intel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Handling  Bit-Propagating Operations in Bit-Vector Reasoning</dc:title>
  <dc:creator>nadela</dc:creator>
  <cp:lastModifiedBy>nadela</cp:lastModifiedBy>
  <cp:revision>497</cp:revision>
  <dcterms:created xsi:type="dcterms:W3CDTF">2013-06-05T06:41:36Z</dcterms:created>
  <dcterms:modified xsi:type="dcterms:W3CDTF">2013-07-08T06:00:30Z</dcterms:modified>
</cp:coreProperties>
</file>