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0" r:id="rId2"/>
    <p:sldId id="299" r:id="rId3"/>
    <p:sldId id="302" r:id="rId4"/>
    <p:sldId id="301" r:id="rId5"/>
    <p:sldId id="303" r:id="rId6"/>
    <p:sldId id="305" r:id="rId7"/>
    <p:sldId id="304" r:id="rId8"/>
    <p:sldId id="307" r:id="rId9"/>
    <p:sldId id="308" r:id="rId10"/>
    <p:sldId id="306" r:id="rId11"/>
    <p:sldId id="309" r:id="rId12"/>
    <p:sldId id="310" r:id="rId13"/>
    <p:sldId id="319" r:id="rId14"/>
    <p:sldId id="311" r:id="rId15"/>
    <p:sldId id="318" r:id="rId16"/>
    <p:sldId id="312" r:id="rId17"/>
    <p:sldId id="314" r:id="rId18"/>
    <p:sldId id="315" r:id="rId19"/>
    <p:sldId id="316" r:id="rId20"/>
    <p:sldId id="317" r:id="rId21"/>
    <p:sldId id="313" r:id="rId22"/>
    <p:sldId id="268" r:id="rId23"/>
    <p:sldId id="265" r:id="rId24"/>
    <p:sldId id="26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an Blumenfeld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808285"/>
    <a:srgbClr val="2C3F6F"/>
    <a:srgbClr val="162C49"/>
    <a:srgbClr val="566B8D"/>
    <a:srgbClr val="2C4171"/>
    <a:srgbClr val="A44D0C"/>
    <a:srgbClr val="F58220"/>
    <a:srgbClr val="576C8E"/>
    <a:srgbClr val="576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5" autoAdjust="0"/>
    <p:restoredTop sz="90387" autoAdjust="0"/>
  </p:normalViewPr>
  <p:slideViewPr>
    <p:cSldViewPr snapToGrid="0" snapToObjects="1" showGuides="1">
      <p:cViewPr varScale="1">
        <p:scale>
          <a:sx n="135" d="100"/>
          <a:sy n="135" d="100"/>
        </p:scale>
        <p:origin x="-1576" y="-112"/>
      </p:cViewPr>
      <p:guideLst>
        <p:guide orient="horz" pos="1247"/>
        <p:guide orient="horz" pos="423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476AE-CCF5-C54B-9265-FBB841C64666}" type="datetimeFigureOut">
              <a:rPr lang="en-US" smtClean="0"/>
              <a:t>7/5/13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0A34B-D0BA-9247-93A5-DCAC9DDE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43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FA2EA-F98A-AE40-9D62-C73C0D620DAC}" type="datetimeFigureOut">
              <a:rPr lang="en-US" smtClean="0"/>
              <a:t>7/5/13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882CB-3288-4E4C-8544-89BE02D6C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35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Cyberpoint</a:t>
            </a:r>
            <a:r>
              <a:rPr lang="en-US" dirty="0" smtClean="0"/>
              <a:t> is a </a:t>
            </a:r>
            <a:r>
              <a:rPr lang="en-US" dirty="0" err="1" smtClean="0"/>
              <a:t>cybersecurity</a:t>
            </a:r>
            <a:r>
              <a:rPr lang="en-US" baseline="0" dirty="0" smtClean="0"/>
              <a:t> company, based in Baltimore.</a:t>
            </a:r>
          </a:p>
          <a:p>
            <a:r>
              <a:rPr lang="en-US" baseline="0" dirty="0" smtClean="0"/>
              <a:t>We work in </a:t>
            </a:r>
            <a:r>
              <a:rPr lang="en-US" baseline="0" dirty="0" err="1" smtClean="0"/>
              <a:t>governement</a:t>
            </a:r>
            <a:r>
              <a:rPr lang="en-US" baseline="0" dirty="0" smtClean="0"/>
              <a:t> and commercial security.</a:t>
            </a:r>
          </a:p>
          <a:p>
            <a:r>
              <a:rPr lang="en-US" baseline="0" dirty="0" smtClean="0"/>
              <a:t>CyberPoint Labs is the smaller research organization inside of the rest of the company.</a:t>
            </a:r>
          </a:p>
          <a:p>
            <a:r>
              <a:rPr lang="en-US" baseline="0" dirty="0" err="1" smtClean="0"/>
              <a:t>Levent</a:t>
            </a:r>
            <a:r>
              <a:rPr lang="en-US" baseline="0" dirty="0" smtClean="0"/>
              <a:t> is awesome.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882CB-3288-4E4C-8544-89BE02D6C2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04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 smtClean="0"/>
              <a:t>Mention</a:t>
            </a:r>
            <a:r>
              <a:rPr lang="en-US" baseline="0" dirty="0" smtClean="0"/>
              <a:t> that the constant is possibly used with some arithmetic as offsets into memory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Works because we’re not working with real strong encryption like AES, but rather invertible arithmetic operations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Arithmetic is simple.  Bit-blasting works.  Could do better than some other methods of the packers start using more </a:t>
            </a:r>
            <a:r>
              <a:rPr lang="en-US" baseline="0" dirty="0" err="1" smtClean="0"/>
              <a:t>compicated</a:t>
            </a:r>
            <a:r>
              <a:rPr lang="en-US" baseline="0" dirty="0" smtClean="0"/>
              <a:t> operations that are reflected in different SMT theories.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882CB-3288-4E4C-8544-89BE02D6C2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75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</a:t>
            </a:r>
            <a:r>
              <a:rPr lang="en-US" baseline="0" dirty="0" smtClean="0"/>
              <a:t> this handler will actually appear obfuscated.</a:t>
            </a:r>
          </a:p>
          <a:p>
            <a:r>
              <a:rPr lang="en-US" baseline="0" dirty="0" smtClean="0"/>
              <a:t>The obfuscation “pattern” (in this case add, </a:t>
            </a:r>
            <a:r>
              <a:rPr lang="en-US" baseline="0" dirty="0" err="1" smtClean="0"/>
              <a:t>xor</a:t>
            </a:r>
            <a:r>
              <a:rPr lang="en-US" baseline="0" dirty="0" smtClean="0"/>
              <a:t>, add, sub) and the obfuscation bytes (0xe8, 0x47) must be diagnosed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882CB-3288-4E4C-8544-89BE02D6C2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78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 smtClean="0"/>
              <a:t>Mention memory reads, keystroke loggers, access ports</a:t>
            </a:r>
            <a:r>
              <a:rPr lang="en-US" baseline="0" dirty="0" smtClean="0"/>
              <a:t> to call home, etc.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The stolen</a:t>
            </a:r>
            <a:r>
              <a:rPr lang="en-US" baseline="0" dirty="0" smtClean="0"/>
              <a:t> code will follow the execute the same jump as the API function, causing it to get back “on cut”.  From there it should </a:t>
            </a:r>
            <a:r>
              <a:rPr lang="en-US" baseline="0" dirty="0" err="1" smtClean="0"/>
              <a:t>folow</a:t>
            </a:r>
            <a:r>
              <a:rPr lang="en-US" baseline="0" dirty="0" smtClean="0"/>
              <a:t> the same path as the API call. Also possible that it just runs the whole thing and ends with the same return.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Restate that skilled malware analysts are rare and expensive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882CB-3288-4E4C-8544-89BE02D6C2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05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jump</a:t>
            </a:r>
            <a:r>
              <a:rPr lang="en-US" baseline="0" dirty="0" smtClean="0"/>
              <a:t> at the end to the same place.  </a:t>
            </a:r>
          </a:p>
          <a:p>
            <a:r>
              <a:rPr lang="en-US" baseline="0" dirty="0" smtClean="0"/>
              <a:t>The first instruction is identical too, but that’s just coincidence.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882CB-3288-4E4C-8544-89BE02D6C2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57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 smtClean="0"/>
              <a:t>For example, is</a:t>
            </a:r>
            <a:r>
              <a:rPr lang="en-US" baseline="0" dirty="0" smtClean="0"/>
              <a:t> the proof worth it in this context, or is showing it works for test vectors good enough?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Ideally no human interaction, or with an intuitive interface for the malware analyst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Custom packers are where there real problems are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I think quite a lot</a:t>
            </a:r>
          </a:p>
          <a:p>
            <a:pPr marL="171450" indent="-171450"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882CB-3288-4E4C-8544-89BE02D6C23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6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</a:t>
            </a:r>
            <a:r>
              <a:rPr lang="en-US" dirty="0"/>
              <a:t>: "What do Binary packers do?"</a:t>
            </a:r>
          </a:p>
          <a:p>
            <a:endParaRPr lang="en-US" dirty="0"/>
          </a:p>
          <a:p>
            <a:r>
              <a:rPr lang="en-US" dirty="0"/>
              <a:t>1. Mention encryption and compression in the classic case</a:t>
            </a:r>
          </a:p>
          <a:p>
            <a:r>
              <a:rPr lang="en-US" dirty="0"/>
              <a:t>2. Needs some way to get at the actual binary</a:t>
            </a:r>
          </a:p>
          <a:p>
            <a:r>
              <a:rPr lang="en-US" dirty="0"/>
              <a:t>3. Mention anti-VM and anti-debugger techniques here</a:t>
            </a:r>
          </a:p>
          <a:p>
            <a:r>
              <a:rPr lang="en-US" dirty="0"/>
              <a:t>4. Easy; hard; very, very hard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882CB-3288-4E4C-8544-89BE02D6C2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54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Intel</a:t>
            </a:r>
            <a:r>
              <a:rPr lang="en-US" baseline="0" dirty="0" smtClean="0"/>
              <a:t> PIN-tool </a:t>
            </a:r>
            <a:r>
              <a:rPr lang="en-US" dirty="0" smtClean="0"/>
              <a:t>system to generate these graphs. We can automatically unpack UPX dynamically,</a:t>
            </a:r>
          </a:p>
          <a:p>
            <a:r>
              <a:rPr lang="en-US" dirty="0" smtClean="0"/>
              <a:t>This is a trace</a:t>
            </a:r>
            <a:r>
              <a:rPr lang="en-US" baseline="0" dirty="0" smtClean="0"/>
              <a:t> of the action of a packed binary as it unpacks and executes.</a:t>
            </a:r>
            <a:endParaRPr lang="en-US" dirty="0" smtClean="0"/>
          </a:p>
          <a:p>
            <a:r>
              <a:rPr lang="en-US" dirty="0" smtClean="0"/>
              <a:t>x</a:t>
            </a:r>
            <a:r>
              <a:rPr lang="en-US" dirty="0"/>
              <a:t>-axis = time</a:t>
            </a:r>
          </a:p>
          <a:p>
            <a:r>
              <a:rPr lang="en-US" dirty="0"/>
              <a:t>y-axis = memory address</a:t>
            </a:r>
          </a:p>
          <a:p>
            <a:endParaRPr lang="en-US" dirty="0"/>
          </a:p>
          <a:p>
            <a:r>
              <a:rPr lang="en-US" dirty="0"/>
              <a:t>Red is EIP (execution)</a:t>
            </a:r>
          </a:p>
          <a:p>
            <a:r>
              <a:rPr lang="en-US" dirty="0"/>
              <a:t>Blue is are memory write</a:t>
            </a:r>
          </a:p>
          <a:p>
            <a:r>
              <a:rPr lang="en-US" dirty="0"/>
              <a:t>Green is memory read</a:t>
            </a:r>
          </a:p>
          <a:p>
            <a:r>
              <a:rPr lang="en-US" dirty="0" smtClean="0"/>
              <a:t>-</a:t>
            </a:r>
            <a:r>
              <a:rPr lang="en-US" dirty="0"/>
              <a:t>-</a:t>
            </a:r>
          </a:p>
          <a:p>
            <a:r>
              <a:rPr lang="en-US" dirty="0"/>
              <a:t>We can easily handle UPX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882CB-3288-4E4C-8544-89BE02D6C2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08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Themida</a:t>
            </a:r>
            <a:r>
              <a:rPr lang="en-US" dirty="0" smtClean="0"/>
              <a:t> is a complicated commercial </a:t>
            </a:r>
            <a:r>
              <a:rPr lang="en-US" smtClean="0"/>
              <a:t>packer.</a:t>
            </a:r>
            <a:endParaRPr lang="en-US" dirty="0" smtClean="0"/>
          </a:p>
          <a:p>
            <a:r>
              <a:rPr lang="en-US" dirty="0" smtClean="0"/>
              <a:t>Note that we are skipping a whole</a:t>
            </a:r>
            <a:r>
              <a:rPr lang="en-US" baseline="0" dirty="0" smtClean="0"/>
              <a:t> of mid-range packers.</a:t>
            </a:r>
            <a:r>
              <a:rPr lang="en-US" dirty="0" smtClean="0"/>
              <a:t>  </a:t>
            </a:r>
          </a:p>
          <a:p>
            <a:r>
              <a:rPr lang="en-US" dirty="0" smtClean="0"/>
              <a:t>What </a:t>
            </a:r>
            <a:r>
              <a:rPr lang="en-US" dirty="0"/>
              <a:t>on earth is going on </a:t>
            </a:r>
            <a:r>
              <a:rPr lang="en-US" dirty="0" smtClean="0"/>
              <a:t>here?  </a:t>
            </a:r>
            <a:r>
              <a:rPr lang="en-US" dirty="0"/>
              <a:t>This certainly isn't just compression or cryptography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Red at </a:t>
            </a:r>
            <a:r>
              <a:rPr lang="en-US" dirty="0" err="1" smtClean="0"/>
              <a:t>botom</a:t>
            </a:r>
            <a:r>
              <a:rPr lang="en-US" dirty="0" smtClean="0"/>
              <a:t> is the VM. 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VM performs unpacking operations.</a:t>
            </a:r>
          </a:p>
          <a:p>
            <a:r>
              <a:rPr lang="en-US" baseline="0" dirty="0" smtClean="0"/>
              <a:t>Self-</a:t>
            </a:r>
            <a:r>
              <a:rPr lang="en-US" baseline="0" dirty="0" err="1" smtClean="0"/>
              <a:t>modifing</a:t>
            </a:r>
            <a:r>
              <a:rPr lang="en-US" baseline="0" dirty="0" smtClean="0"/>
              <a:t> code everywhere. </a:t>
            </a:r>
          </a:p>
          <a:p>
            <a:r>
              <a:rPr lang="en-US" baseline="0" dirty="0" smtClean="0"/>
              <a:t> Bottom-right corner is the actual code, part of which is run through the VM.</a:t>
            </a:r>
          </a:p>
          <a:p>
            <a:r>
              <a:rPr lang="en-US" baseline="0" dirty="0" smtClean="0"/>
              <a:t>API calls with stolen code present at vertical lines.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882CB-3288-4E4C-8544-89BE02D6C2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98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just “POP ESP”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882CB-3288-4E4C-8544-89BE02D6C2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4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 </a:t>
            </a:r>
            <a:r>
              <a:rPr lang="en-US" dirty="0" err="1" smtClean="0"/>
              <a:t>opcode</a:t>
            </a:r>
            <a:r>
              <a:rPr lang="en-US" dirty="0" smtClean="0"/>
              <a:t>-to-handler</a:t>
            </a:r>
            <a:r>
              <a:rPr lang="en-US" baseline="0" dirty="0" smtClean="0"/>
              <a:t> mapping also changes each file.  If there’s some way to increase entropy, </a:t>
            </a:r>
            <a:r>
              <a:rPr lang="en-US" baseline="0" dirty="0" err="1" smtClean="0"/>
              <a:t>Themida</a:t>
            </a:r>
            <a:r>
              <a:rPr lang="en-US" baseline="0" dirty="0" smtClean="0"/>
              <a:t> probably does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882CB-3288-4E4C-8544-89BE02D6C2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80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SBV</a:t>
            </a:r>
            <a:r>
              <a:rPr lang="en-US" baseline="0" dirty="0" smtClean="0"/>
              <a:t> stands for “SMT-Based Verification”</a:t>
            </a:r>
          </a:p>
          <a:p>
            <a:r>
              <a:rPr lang="en-US" baseline="0" dirty="0" smtClean="0"/>
              <a:t>It is written and maintained by </a:t>
            </a:r>
            <a:r>
              <a:rPr lang="en-US" baseline="0" dirty="0" err="1" smtClean="0"/>
              <a:t>Levent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Erkok</a:t>
            </a:r>
            <a:r>
              <a:rPr lang="en-US" baseline="0" dirty="0" smtClean="0"/>
              <a:t>, mentioned in the initial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882CB-3288-4E4C-8544-89BE02D6C2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10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were about 170 handlers</a:t>
            </a:r>
            <a:r>
              <a:rPr lang="en-US" baseline="0" dirty="0" smtClean="0"/>
              <a:t> in the virtual processor in our sample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882CB-3288-4E4C-8544-89BE02D6C2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57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89% success rate on handlers</a:t>
            </a:r>
            <a:r>
              <a:rPr lang="en-US" baseline="0" dirty="0" smtClean="0"/>
              <a:t> without </a:t>
            </a:r>
            <a:r>
              <a:rPr lang="en-US" baseline="0" dirty="0" err="1" smtClean="0"/>
              <a:t>bytecode</a:t>
            </a:r>
            <a:r>
              <a:rPr lang="en-US" baseline="0" dirty="0" smtClean="0"/>
              <a:t> obfuscation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882CB-3288-4E4C-8544-89BE02D6C2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8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reensaver and Welcom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432" y="398124"/>
            <a:ext cx="8324997" cy="1143000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cp_logo_horizontal_knockout_Lrg1300x34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9" y="4481069"/>
            <a:ext cx="8486752" cy="227183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19432" y="1255914"/>
            <a:ext cx="6446233" cy="196353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F5822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5766" y="6495244"/>
            <a:ext cx="4502546" cy="365125"/>
          </a:xfrm>
        </p:spPr>
        <p:txBody>
          <a:bodyPr/>
          <a:lstStyle/>
          <a:p>
            <a:pPr algn="l"/>
            <a:r>
              <a:rPr lang="en-US" smtClean="0"/>
              <a:t>CyberPoint Sensitive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82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CyberPoint Sensitive &amp; Proprietary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67431" y="1208271"/>
            <a:ext cx="0" cy="5230629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223838" y="3836988"/>
            <a:ext cx="8694736" cy="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230188" y="1259073"/>
            <a:ext cx="4222750" cy="315730"/>
          </a:xfrm>
        </p:spPr>
        <p:txBody>
          <a:bodyPr anchor="b" anchorCtr="0">
            <a:noAutofit/>
          </a:bodyPr>
          <a:lstStyle>
            <a:lvl1pPr marL="0" indent="0">
              <a:buNone/>
              <a:defRPr sz="2000" b="1" i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8"/>
          </p:nvPr>
        </p:nvSpPr>
        <p:spPr>
          <a:xfrm>
            <a:off x="4699000" y="1247482"/>
            <a:ext cx="4219574" cy="327321"/>
          </a:xfrm>
        </p:spPr>
        <p:txBody>
          <a:bodyPr anchor="b" anchorCtr="0">
            <a:noAutofit/>
          </a:bodyPr>
          <a:lstStyle>
            <a:lvl1pPr marL="0" indent="0">
              <a:buNone/>
              <a:defRPr sz="2000" b="1" i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9"/>
          </p:nvPr>
        </p:nvSpPr>
        <p:spPr>
          <a:xfrm>
            <a:off x="230188" y="3885497"/>
            <a:ext cx="4222750" cy="324555"/>
          </a:xfrm>
        </p:spPr>
        <p:txBody>
          <a:bodyPr anchor="b" anchorCtr="0">
            <a:noAutofit/>
          </a:bodyPr>
          <a:lstStyle>
            <a:lvl1pPr marL="0" indent="0">
              <a:buNone/>
              <a:defRPr sz="2000" b="1" i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0"/>
          </p:nvPr>
        </p:nvSpPr>
        <p:spPr>
          <a:xfrm>
            <a:off x="230188" y="1593850"/>
            <a:ext cx="4222750" cy="2165350"/>
          </a:xfrm>
        </p:spPr>
        <p:txBody>
          <a:bodyPr>
            <a:noAutofit/>
          </a:bodyPr>
          <a:lstStyle>
            <a:lvl1pPr marL="114300" indent="-114300">
              <a:defRPr sz="1400"/>
            </a:lvl1pPr>
            <a:lvl2pPr marL="571500" indent="-114300">
              <a:defRPr sz="1200"/>
            </a:lvl2pPr>
            <a:lvl3pPr marL="971550" indent="-82296">
              <a:defRPr sz="1050"/>
            </a:lvl3pPr>
            <a:lvl4pPr marL="1485900" indent="-91440">
              <a:defRPr sz="1050"/>
            </a:lvl4pPr>
            <a:lvl5pPr marL="1885950" indent="-82296"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22"/>
          </p:nvPr>
        </p:nvSpPr>
        <p:spPr>
          <a:xfrm>
            <a:off x="4694237" y="3885497"/>
            <a:ext cx="4224337" cy="324555"/>
          </a:xfrm>
        </p:spPr>
        <p:txBody>
          <a:bodyPr anchor="b" anchorCtr="0">
            <a:noAutofit/>
          </a:bodyPr>
          <a:lstStyle>
            <a:lvl1pPr marL="0" indent="0">
              <a:buNone/>
              <a:defRPr sz="2000" b="1" i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3"/>
          </p:nvPr>
        </p:nvSpPr>
        <p:spPr>
          <a:xfrm>
            <a:off x="230188" y="4219575"/>
            <a:ext cx="4222750" cy="2165350"/>
          </a:xfrm>
        </p:spPr>
        <p:txBody>
          <a:bodyPr>
            <a:noAutofit/>
          </a:bodyPr>
          <a:lstStyle>
            <a:lvl1pPr marL="114300" indent="-114300">
              <a:defRPr sz="1400"/>
            </a:lvl1pPr>
            <a:lvl2pPr marL="571500" indent="-114300">
              <a:defRPr sz="1200"/>
            </a:lvl2pPr>
            <a:lvl3pPr marL="971550" indent="-82296">
              <a:defRPr sz="1050"/>
            </a:lvl3pPr>
            <a:lvl4pPr marL="1485900" indent="-91440">
              <a:defRPr sz="1050"/>
            </a:lvl4pPr>
            <a:lvl5pPr marL="1885950" indent="-82296"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4"/>
          </p:nvPr>
        </p:nvSpPr>
        <p:spPr>
          <a:xfrm>
            <a:off x="4699000" y="1593850"/>
            <a:ext cx="4222750" cy="2165350"/>
          </a:xfrm>
        </p:spPr>
        <p:txBody>
          <a:bodyPr>
            <a:noAutofit/>
          </a:bodyPr>
          <a:lstStyle>
            <a:lvl1pPr marL="114300" indent="-114300">
              <a:defRPr sz="1400"/>
            </a:lvl1pPr>
            <a:lvl2pPr marL="571500" indent="-114300">
              <a:defRPr sz="1200"/>
            </a:lvl2pPr>
            <a:lvl3pPr marL="971550" indent="-82296">
              <a:defRPr sz="1050"/>
            </a:lvl3pPr>
            <a:lvl4pPr marL="1485900" indent="-91440">
              <a:defRPr sz="1050"/>
            </a:lvl4pPr>
            <a:lvl5pPr marL="1885950" indent="-82296"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5"/>
          </p:nvPr>
        </p:nvSpPr>
        <p:spPr>
          <a:xfrm>
            <a:off x="4699000" y="4219575"/>
            <a:ext cx="4222750" cy="2165350"/>
          </a:xfrm>
        </p:spPr>
        <p:txBody>
          <a:bodyPr>
            <a:noAutofit/>
          </a:bodyPr>
          <a:lstStyle>
            <a:lvl1pPr marL="114300" indent="-114300">
              <a:defRPr sz="1400"/>
            </a:lvl1pPr>
            <a:lvl2pPr marL="571500" indent="-114300">
              <a:defRPr sz="1200"/>
            </a:lvl2pPr>
            <a:lvl3pPr marL="971550" indent="-82296">
              <a:defRPr sz="1050"/>
            </a:lvl3pPr>
            <a:lvl4pPr marL="1485900" indent="-91440">
              <a:defRPr sz="1050"/>
            </a:lvl4pPr>
            <a:lvl5pPr marL="1885950" indent="-82296"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935" y="6499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fld id="{905EE7CE-BE50-2741-B8E8-41963CB7E5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04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t qua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CyberPoint Sensitive &amp;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935" y="6499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fld id="{905EE7CE-BE50-2741-B8E8-41963CB7E57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3095195"/>
            <a:ext cx="91440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833663" y="1454012"/>
            <a:ext cx="0" cy="5041232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94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/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603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871316" y="0"/>
            <a:ext cx="3272686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576386"/>
            <a:ext cx="5158154" cy="554977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CyberPoint Sensitive &amp; Proprietary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02803" y="3423058"/>
            <a:ext cx="2732303" cy="1517242"/>
          </a:xfrm>
        </p:spPr>
        <p:txBody>
          <a:bodyPr anchor="t" anchorCtr="0">
            <a:normAutofit/>
          </a:bodyPr>
          <a:lstStyle>
            <a:lvl1pPr algn="l">
              <a:defRPr sz="2400" b="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935" y="6499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fld id="{905EE7CE-BE50-2741-B8E8-41963CB7E5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1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/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603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272686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5077" y="576386"/>
            <a:ext cx="5158154" cy="554977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CyberPoint Sensitive &amp; Proprietary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1487" y="3423058"/>
            <a:ext cx="2732303" cy="1466442"/>
          </a:xfrm>
        </p:spPr>
        <p:txBody>
          <a:bodyPr anchor="t" anchorCtr="0">
            <a:normAutofit/>
          </a:bodyPr>
          <a:lstStyle>
            <a:lvl1pPr algn="r">
              <a:defRPr sz="2400" b="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935" y="6499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fld id="{905EE7CE-BE50-2741-B8E8-41963CB7E5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1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rop Circles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766" y="6495244"/>
            <a:ext cx="45025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algn="l"/>
            <a:r>
              <a:rPr lang="en-US" dirty="0" err="1" smtClean="0"/>
              <a:t>CyberPoint</a:t>
            </a:r>
            <a:r>
              <a:rPr lang="en-US" dirty="0" smtClean="0"/>
              <a:t> Sensitive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81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rop Circles Large Dark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766" y="6495244"/>
            <a:ext cx="45025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algn="l"/>
            <a:r>
              <a:rPr lang="en-US" dirty="0" err="1" smtClean="0"/>
              <a:t>CyberPoint</a:t>
            </a:r>
            <a:r>
              <a:rPr lang="en-US" dirty="0" smtClean="0"/>
              <a:t> Sensitive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0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rop Circles Large Dark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766" y="6495244"/>
            <a:ext cx="45025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algn="l"/>
            <a:r>
              <a:rPr lang="en-US" dirty="0" err="1" smtClean="0"/>
              <a:t>CyberPoint</a:t>
            </a:r>
            <a:r>
              <a:rPr lang="en-US" dirty="0" smtClean="0"/>
              <a:t> Sensitive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6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valuable to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"/>
            <a:ext cx="9143998" cy="6857999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766" y="6495244"/>
            <a:ext cx="45025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algn="l"/>
            <a:r>
              <a:rPr lang="en-US" dirty="0" err="1" smtClean="0"/>
              <a:t>CyberPoint</a:t>
            </a:r>
            <a:r>
              <a:rPr lang="en-US" dirty="0" smtClean="0"/>
              <a:t> Sensitive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98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alu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"/>
            <a:ext cx="9143998" cy="6857999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766" y="6495244"/>
            <a:ext cx="45025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algn="l"/>
            <a:r>
              <a:rPr lang="en-US" dirty="0" err="1" smtClean="0"/>
              <a:t>CyberPoint</a:t>
            </a:r>
            <a:r>
              <a:rPr lang="en-US" dirty="0" smtClean="0"/>
              <a:t> Sensitive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6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rop Circles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ropcircles_logo_ppt_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766" y="6495244"/>
            <a:ext cx="45025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algn="l"/>
            <a:r>
              <a:rPr lang="en-US" dirty="0" err="1" smtClean="0"/>
              <a:t>CyberPoint</a:t>
            </a:r>
            <a:r>
              <a:rPr lang="en-US" dirty="0" smtClean="0"/>
              <a:t> Sensitive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3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creensaver and Welcom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4355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432" y="398123"/>
            <a:ext cx="5435577" cy="279026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cp_logo_horizontal_knockout_Lrg1300x34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9" y="4481069"/>
            <a:ext cx="8486752" cy="227183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19432" y="3745139"/>
            <a:ext cx="6446233" cy="5777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rgbClr val="BFBFB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5766" y="6495244"/>
            <a:ext cx="4502546" cy="365125"/>
          </a:xfrm>
        </p:spPr>
        <p:txBody>
          <a:bodyPr/>
          <a:lstStyle/>
          <a:p>
            <a:pPr algn="l"/>
            <a:r>
              <a:rPr lang="en-US" smtClean="0"/>
              <a:t>CyberPoint Sensitive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7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CyberPoint Sensitive &amp;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935" y="6499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fld id="{905EE7CE-BE50-2741-B8E8-41963CB7E5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6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CyberPoint Sensitive &amp;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935" y="6499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fld id="{905EE7CE-BE50-2741-B8E8-41963CB7E5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hite No Marking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88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ack No Marking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50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5766" y="1463676"/>
            <a:ext cx="4270034" cy="4748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3676"/>
            <a:ext cx="4281488" cy="4748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CyberPoint Sensitive &amp; Proprietary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935" y="6499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fld id="{905EE7CE-BE50-2741-B8E8-41963CB7E5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9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766" y="1463675"/>
            <a:ext cx="4271622" cy="711200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5766" y="2174874"/>
            <a:ext cx="4271622" cy="4037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10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63675"/>
            <a:ext cx="4284663" cy="711200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284663" cy="4037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10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CyberPoint Sensitive &amp; Proprietary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8935" y="6499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fld id="{905EE7CE-BE50-2741-B8E8-41963CB7E5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66" y="273050"/>
            <a:ext cx="3239747" cy="1162050"/>
          </a:xfrm>
        </p:spPr>
        <p:txBody>
          <a:bodyPr anchor="b">
            <a:normAutofit/>
          </a:bodyPr>
          <a:lstStyle>
            <a:lvl1pPr algn="l">
              <a:defRPr sz="1800" b="1" i="0">
                <a:solidFill>
                  <a:srgbClr val="F5822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54638" cy="59388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766" y="1435100"/>
            <a:ext cx="3239747" cy="47767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CyberPoint Sensitive &amp; Proprietary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935" y="6499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fld id="{905EE7CE-BE50-2741-B8E8-41963CB7E5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34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 i="0">
                <a:solidFill>
                  <a:srgbClr val="F5822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CyberPoint Sensitive &amp; Proprietary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935" y="6499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fld id="{905EE7CE-BE50-2741-B8E8-41963CB7E5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88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TitleSubtitleSmall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p_logo_symbolOnly_Med730x73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73" y="1812741"/>
            <a:ext cx="3404751" cy="341407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CyberPoint Sensitive &amp; Proprietary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429188" y="2782782"/>
            <a:ext cx="4714812" cy="94226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429188" y="3772335"/>
            <a:ext cx="4714812" cy="2036386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15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yber security 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766" y="6495244"/>
            <a:ext cx="45025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algn="l"/>
            <a:r>
              <a:rPr lang="en-US" dirty="0" err="1" smtClean="0"/>
              <a:t>CyberPoint</a:t>
            </a:r>
            <a:r>
              <a:rPr lang="en-US" dirty="0" smtClean="0"/>
              <a:t> Sensitive &amp; Proprietary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499876" y="1981721"/>
            <a:ext cx="4373358" cy="35240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CgFuturaMaxi"/>
                <a:ea typeface="+mj-ea"/>
                <a:cs typeface="Century Gothic"/>
              </a:defRPr>
            </a:lvl1pPr>
          </a:lstStyle>
          <a:p>
            <a:pPr lvl="0">
              <a:defRPr/>
            </a:pPr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CyberPoint is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b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dirty="0" smtClean="0">
                <a:solidFill>
                  <a:srgbClr val="F58220"/>
                </a:solidFill>
                <a:latin typeface="Calibri"/>
                <a:cs typeface="Calibri"/>
              </a:rPr>
              <a:t>cyber security </a:t>
            </a:r>
            <a:br>
              <a:rPr lang="en-US" dirty="0" smtClean="0">
                <a:solidFill>
                  <a:srgbClr val="F58220"/>
                </a:solidFill>
                <a:latin typeface="Calibri"/>
                <a:cs typeface="Calibri"/>
              </a:rPr>
            </a:b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company. </a:t>
            </a:r>
          </a:p>
          <a:p>
            <a:pPr lvl="0">
              <a:defRPr/>
            </a:pP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  <a:p>
            <a:pPr lvl="0">
              <a:defRPr/>
            </a:pP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We’re in the business </a:t>
            </a:r>
            <a:br>
              <a:rPr lang="en-US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of </a:t>
            </a:r>
            <a:r>
              <a:rPr lang="en-US" dirty="0">
                <a:solidFill>
                  <a:srgbClr val="F58220"/>
                </a:solidFill>
                <a:latin typeface="Calibri"/>
                <a:cs typeface="Calibri"/>
              </a:rPr>
              <a:t>protecting what’s </a:t>
            </a:r>
            <a:br>
              <a:rPr lang="en-US" dirty="0">
                <a:solidFill>
                  <a:srgbClr val="F58220"/>
                </a:solidFill>
                <a:latin typeface="Calibri"/>
                <a:cs typeface="Calibri"/>
              </a:rPr>
            </a:br>
            <a:r>
              <a:rPr lang="en-US" dirty="0">
                <a:solidFill>
                  <a:srgbClr val="F58220"/>
                </a:solidFill>
                <a:latin typeface="Calibri"/>
                <a:cs typeface="Calibri"/>
              </a:rPr>
              <a:t>invaluable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 to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you.</a:t>
            </a:r>
          </a:p>
        </p:txBody>
      </p:sp>
      <p:pic>
        <p:nvPicPr>
          <p:cNvPr id="6" name="Picture 5" descr="cp_logo_symbolOnly_Lrg1300x13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8" y="1853917"/>
            <a:ext cx="3287125" cy="329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ran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8500"/>
            <a:ext cx="7772400" cy="2396902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rgbClr val="F5822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69014"/>
            <a:ext cx="7772400" cy="213798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CyberPoint Sensitive &amp; Proprietary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935" y="6499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fld id="{905EE7CE-BE50-2741-B8E8-41963CB7E5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65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CyberPoint Sensitive &amp; Proprietary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935" y="6499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fld id="{905EE7CE-BE50-2741-B8E8-41963CB7E5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on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CyberPoint Sensitive &amp; Proprietary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935" y="6499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fld id="{905EE7CE-BE50-2741-B8E8-41963CB7E5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5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CyberPoint Sensitive &amp;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935" y="6499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fld id="{905EE7CE-BE50-2741-B8E8-41963CB7E5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on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CyberPoint Sensitive &amp;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935" y="6499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fld id="{905EE7CE-BE50-2741-B8E8-41963CB7E5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46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16291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540622"/>
            <a:ext cx="9144000" cy="32372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663" y="0"/>
            <a:ext cx="8709025" cy="116291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663" y="1482972"/>
            <a:ext cx="8709025" cy="4740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766" y="6495244"/>
            <a:ext cx="45025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algn="l"/>
            <a:r>
              <a:rPr lang="en-US" dirty="0" err="1" smtClean="0"/>
              <a:t>CyberPoint</a:t>
            </a:r>
            <a:r>
              <a:rPr lang="en-US" dirty="0" smtClean="0"/>
              <a:t> Sensitive &amp;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935" y="6499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fld id="{905EE7CE-BE50-2741-B8E8-41963CB7E5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3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4" r:id="rId2"/>
    <p:sldLayoutId id="2147483686" r:id="rId3"/>
    <p:sldLayoutId id="2147483695" r:id="rId4"/>
    <p:sldLayoutId id="2147483678" r:id="rId5"/>
    <p:sldLayoutId id="2147483660" r:id="rId6"/>
    <p:sldLayoutId id="2147483692" r:id="rId7"/>
    <p:sldLayoutId id="2147483661" r:id="rId8"/>
    <p:sldLayoutId id="2147483693" r:id="rId9"/>
    <p:sldLayoutId id="2147483688" r:id="rId10"/>
    <p:sldLayoutId id="2147483696" r:id="rId11"/>
    <p:sldLayoutId id="2147483665" r:id="rId12"/>
    <p:sldLayoutId id="2147483666" r:id="rId13"/>
    <p:sldLayoutId id="2147483663" r:id="rId14"/>
    <p:sldLayoutId id="2147483690" r:id="rId15"/>
    <p:sldLayoutId id="2147483691" r:id="rId16"/>
    <p:sldLayoutId id="2147483679" r:id="rId17"/>
    <p:sldLayoutId id="2147483684" r:id="rId18"/>
    <p:sldLayoutId id="2147483664" r:id="rId19"/>
    <p:sldLayoutId id="2147483669" r:id="rId20"/>
    <p:sldLayoutId id="2147483655" r:id="rId21"/>
    <p:sldLayoutId id="214748368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Clr>
          <a:srgbClr val="F58220"/>
        </a:buClr>
        <a:buFont typeface="Arial"/>
        <a:buChar char="•"/>
        <a:defRPr sz="2400" b="0" i="0" kern="1200">
          <a:solidFill>
            <a:srgbClr val="808285"/>
          </a:solidFill>
          <a:latin typeface="Calibri"/>
          <a:ea typeface="+mn-ea"/>
          <a:cs typeface="Calibri"/>
        </a:defRPr>
      </a:lvl1pPr>
      <a:lvl2pPr marL="685800" indent="-228600" algn="l" defTabSz="457200" rtl="0" eaLnBrk="1" latinLnBrk="0" hangingPunct="1">
        <a:spcBef>
          <a:spcPct val="20000"/>
        </a:spcBef>
        <a:buClr>
          <a:srgbClr val="F58220"/>
        </a:buClr>
        <a:buFont typeface="Arial"/>
        <a:buChar char="–"/>
        <a:tabLst/>
        <a:defRPr sz="2000" b="0" i="0" kern="1200">
          <a:solidFill>
            <a:srgbClr val="808285"/>
          </a:solidFill>
          <a:latin typeface="Calibri"/>
          <a:ea typeface="+mn-ea"/>
          <a:cs typeface="Calibri"/>
        </a:defRPr>
      </a:lvl2pPr>
      <a:lvl3pPr marL="1074738" indent="-160338" algn="l" defTabSz="457200" rtl="0" eaLnBrk="1" latinLnBrk="0" hangingPunct="1">
        <a:spcBef>
          <a:spcPct val="20000"/>
        </a:spcBef>
        <a:buClr>
          <a:srgbClr val="F58220"/>
        </a:buClr>
        <a:buFont typeface="Arial"/>
        <a:buChar char="•"/>
        <a:defRPr sz="1600" b="0" i="0" kern="1200">
          <a:solidFill>
            <a:srgbClr val="808285"/>
          </a:solidFill>
          <a:latin typeface="Calibri"/>
          <a:ea typeface="+mn-ea"/>
          <a:cs typeface="Calibri"/>
        </a:defRPr>
      </a:lvl3pPr>
      <a:lvl4pPr marL="1557338" indent="-185738" algn="l" defTabSz="457200" rtl="0" eaLnBrk="1" latinLnBrk="0" hangingPunct="1">
        <a:spcBef>
          <a:spcPct val="20000"/>
        </a:spcBef>
        <a:buClr>
          <a:srgbClr val="F58220"/>
        </a:buClr>
        <a:buFont typeface="Arial"/>
        <a:buChar char="–"/>
        <a:defRPr sz="1200" b="0" i="0" kern="1200">
          <a:solidFill>
            <a:srgbClr val="808285"/>
          </a:solidFill>
          <a:latin typeface="Calibri"/>
          <a:ea typeface="+mn-ea"/>
          <a:cs typeface="Calibri"/>
        </a:defRPr>
      </a:lvl4pPr>
      <a:lvl5pPr marL="1973263" indent="-144463" algn="l" defTabSz="457200" rtl="0" eaLnBrk="1" latinLnBrk="0" hangingPunct="1">
        <a:spcBef>
          <a:spcPct val="20000"/>
        </a:spcBef>
        <a:buClr>
          <a:srgbClr val="F58220"/>
        </a:buClr>
        <a:buFont typeface="Arial"/>
        <a:buChar char="»"/>
        <a:defRPr sz="1100" b="0" i="0" kern="1200">
          <a:solidFill>
            <a:srgbClr val="808285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58220"/>
                </a:solidFill>
              </a:rPr>
              <a:t>SMT Solvers for Malware Unpacking</a:t>
            </a:r>
            <a:endParaRPr lang="en-US" dirty="0">
              <a:solidFill>
                <a:srgbClr val="F5822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8 July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1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Symbolic</a:t>
            </a:r>
            <a:r>
              <a:rPr lang="en-US" dirty="0" smtClean="0"/>
              <a:t>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88" y="1170111"/>
            <a:ext cx="8709025" cy="4517779"/>
          </a:xfrm>
        </p:spPr>
        <p:txBody>
          <a:bodyPr>
            <a:normAutofit/>
          </a:bodyPr>
          <a:lstStyle/>
          <a:p>
            <a:r>
              <a:rPr lang="en-US" dirty="0" smtClean="0"/>
              <a:t>CyberPoint has written a </a:t>
            </a:r>
            <a:r>
              <a:rPr lang="en-US" dirty="0" smtClean="0">
                <a:solidFill>
                  <a:srgbClr val="000000"/>
                </a:solidFill>
              </a:rPr>
              <a:t>Haskell</a:t>
            </a:r>
            <a:r>
              <a:rPr lang="en-US" dirty="0" smtClean="0"/>
              <a:t> library to symbolically simulate handlers.</a:t>
            </a:r>
          </a:p>
          <a:p>
            <a:r>
              <a:rPr lang="en-US" dirty="0" smtClean="0"/>
              <a:t>We use the open-source </a:t>
            </a:r>
            <a:r>
              <a:rPr lang="en-US" dirty="0" smtClean="0">
                <a:solidFill>
                  <a:schemeClr val="tx1"/>
                </a:solidFill>
              </a:rPr>
              <a:t>SBV</a:t>
            </a:r>
            <a:r>
              <a:rPr lang="en-US" dirty="0" smtClean="0"/>
              <a:t> library to provide a generic API to hook our code into SMT solvers.</a:t>
            </a:r>
          </a:p>
          <a:p>
            <a:pPr lvl="1"/>
            <a:r>
              <a:rPr lang="en-US" dirty="0" smtClean="0"/>
              <a:t>CVC4 </a:t>
            </a:r>
          </a:p>
          <a:p>
            <a:pPr lvl="1"/>
            <a:r>
              <a:rPr lang="en-US" dirty="0" smtClean="0"/>
              <a:t>Z3</a:t>
            </a:r>
          </a:p>
          <a:p>
            <a:pPr lvl="1"/>
            <a:r>
              <a:rPr lang="en-US" dirty="0" err="1" smtClean="0"/>
              <a:t>Yices</a:t>
            </a:r>
            <a:endParaRPr lang="en-US" dirty="0" smtClean="0"/>
          </a:p>
          <a:p>
            <a:pPr lvl="1"/>
            <a:r>
              <a:rPr lang="en-US" dirty="0" err="1" smtClean="0"/>
              <a:t>Boolector</a:t>
            </a:r>
            <a:endParaRPr lang="en-US" dirty="0" smtClean="0"/>
          </a:p>
          <a:p>
            <a:r>
              <a:rPr lang="en-US" dirty="0" smtClean="0"/>
              <a:t>We model our machine using </a:t>
            </a:r>
            <a:r>
              <a:rPr lang="en-US" dirty="0" smtClean="0">
                <a:solidFill>
                  <a:schemeClr val="tx1"/>
                </a:solidFill>
              </a:rPr>
              <a:t>bit-vector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000000"/>
                </a:solidFill>
              </a:rPr>
              <a:t>uninterpreted</a:t>
            </a:r>
            <a:r>
              <a:rPr lang="en-US" dirty="0" smtClean="0">
                <a:solidFill>
                  <a:srgbClr val="000000"/>
                </a:solidFill>
              </a:rPr>
              <a:t> function </a:t>
            </a:r>
            <a:r>
              <a:rPr lang="en-US" dirty="0" smtClean="0"/>
              <a:t>theories</a:t>
            </a:r>
          </a:p>
          <a:p>
            <a:r>
              <a:rPr lang="en-US" dirty="0" smtClean="0"/>
              <a:t>We can use </a:t>
            </a:r>
            <a:r>
              <a:rPr lang="en-US" dirty="0" smtClean="0">
                <a:solidFill>
                  <a:schemeClr val="tx1"/>
                </a:solidFill>
              </a:rPr>
              <a:t>SMT</a:t>
            </a:r>
            <a:r>
              <a:rPr lang="en-US" dirty="0" smtClean="0"/>
              <a:t> to prove properties about the handler code.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5EE7CE-BE50-2741-B8E8-41963CB7E57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09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79646"/>
                </a:solidFill>
              </a:rPr>
              <a:t>Deobfuscating</a:t>
            </a:r>
            <a:r>
              <a:rPr lang="en-US" dirty="0" smtClean="0">
                <a:solidFill>
                  <a:srgbClr val="F79646"/>
                </a:solidFill>
              </a:rPr>
              <a:t> </a:t>
            </a:r>
            <a:r>
              <a:rPr lang="en-US" dirty="0"/>
              <a:t>s</a:t>
            </a:r>
            <a:r>
              <a:rPr lang="en-US" dirty="0" smtClean="0"/>
              <a:t>imple </a:t>
            </a:r>
            <a:r>
              <a:rPr lang="en-US" dirty="0"/>
              <a:t>h</a:t>
            </a:r>
            <a:r>
              <a:rPr lang="en-US" dirty="0" smtClean="0"/>
              <a:t>andlers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63" y="1926820"/>
            <a:ext cx="8709025" cy="3004361"/>
          </a:xfrm>
        </p:spPr>
        <p:txBody>
          <a:bodyPr/>
          <a:lstStyle/>
          <a:p>
            <a:r>
              <a:rPr lang="en-US" dirty="0" smtClean="0"/>
              <a:t>Compile a list of </a:t>
            </a:r>
            <a:r>
              <a:rPr lang="en-US" dirty="0" smtClean="0">
                <a:solidFill>
                  <a:schemeClr val="tx1"/>
                </a:solidFill>
              </a:rPr>
              <a:t>reference</a:t>
            </a:r>
            <a:r>
              <a:rPr lang="en-US" dirty="0" smtClean="0"/>
              <a:t> handlers:</a:t>
            </a:r>
          </a:p>
          <a:p>
            <a:pPr lvl="1"/>
            <a:r>
              <a:rPr lang="en-US" dirty="0" smtClean="0"/>
              <a:t>Homegrown </a:t>
            </a:r>
            <a:r>
              <a:rPr lang="en-US" dirty="0" smtClean="0">
                <a:solidFill>
                  <a:srgbClr val="000000"/>
                </a:solidFill>
              </a:rPr>
              <a:t>rewriter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Manual</a:t>
            </a:r>
            <a:r>
              <a:rPr lang="en-US" dirty="0" smtClean="0"/>
              <a:t> analysis</a:t>
            </a:r>
          </a:p>
          <a:p>
            <a:pPr lvl="1"/>
            <a:r>
              <a:rPr lang="en-US" dirty="0" smtClean="0"/>
              <a:t>Examples from the </a:t>
            </a:r>
            <a:r>
              <a:rPr lang="en-US" dirty="0" smtClean="0">
                <a:solidFill>
                  <a:srgbClr val="000000"/>
                </a:solidFill>
              </a:rPr>
              <a:t>literature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000000"/>
                </a:solidFill>
              </a:rPr>
              <a:t>trace</a:t>
            </a:r>
            <a:r>
              <a:rPr lang="en-US" dirty="0" smtClean="0"/>
              <a:t> tools to locate handlers in the virtual processor</a:t>
            </a:r>
          </a:p>
          <a:p>
            <a:r>
              <a:rPr lang="en-US" dirty="0" smtClean="0"/>
              <a:t>Use symbolic simulation and SMT solver to try to prove </a:t>
            </a:r>
            <a:r>
              <a:rPr lang="en-US" dirty="0" smtClean="0">
                <a:solidFill>
                  <a:srgbClr val="000000"/>
                </a:solidFill>
              </a:rPr>
              <a:t>equivalence</a:t>
            </a:r>
            <a:r>
              <a:rPr lang="en-US" dirty="0" smtClean="0"/>
              <a:t> of an isolated handler to each reference handler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5EE7CE-BE50-2741-B8E8-41963CB7E57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6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Results</a:t>
            </a:r>
            <a:r>
              <a:rPr lang="en-US" dirty="0" smtClean="0"/>
              <a:t> on simple handlers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63" y="2301213"/>
            <a:ext cx="8709025" cy="2553009"/>
          </a:xfrm>
        </p:spPr>
        <p:txBody>
          <a:bodyPr>
            <a:normAutofit/>
          </a:bodyPr>
          <a:lstStyle/>
          <a:p>
            <a:r>
              <a:rPr lang="en-US" dirty="0" smtClean="0"/>
              <a:t>On purely symbolic machine state identification takes </a:t>
            </a:r>
            <a:r>
              <a:rPr lang="en-US" dirty="0" smtClean="0">
                <a:solidFill>
                  <a:schemeClr val="tx1"/>
                </a:solidFill>
              </a:rPr>
              <a:t>5 minutes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By intelligently concretizing certain values to reduce to candidates, simpler handlers can be identified in about </a:t>
            </a:r>
            <a:r>
              <a:rPr lang="en-US" dirty="0" smtClean="0">
                <a:solidFill>
                  <a:srgbClr val="000000"/>
                </a:solidFill>
              </a:rPr>
              <a:t>5 seconds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numbers make use of the </a:t>
            </a:r>
            <a:r>
              <a:rPr lang="en-US" dirty="0" smtClean="0">
                <a:solidFill>
                  <a:srgbClr val="000000"/>
                </a:solidFill>
              </a:rPr>
              <a:t>embarrassingly parallel </a:t>
            </a:r>
            <a:r>
              <a:rPr lang="en-US" dirty="0" smtClean="0"/>
              <a:t>nature of the problem.</a:t>
            </a:r>
          </a:p>
          <a:p>
            <a:r>
              <a:rPr lang="en-US" dirty="0" smtClean="0"/>
              <a:t>Results without parallelization in the following chart: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5EE7CE-BE50-2741-B8E8-41963CB7E57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0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dirty="0" smtClean="0">
                <a:solidFill>
                  <a:srgbClr val="F79646"/>
                </a:solidFill>
              </a:rPr>
              <a:t>table</a:t>
            </a:r>
            <a:r>
              <a:rPr lang="en-US" dirty="0" smtClean="0"/>
              <a:t> for simple handlers</a:t>
            </a:r>
            <a:endParaRPr lang="en-US" dirty="0"/>
          </a:p>
        </p:txBody>
      </p:sp>
      <p:pic>
        <p:nvPicPr>
          <p:cNvPr id="6" name="Content Placeholder 5" descr="histo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" b="1574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5EE7CE-BE50-2741-B8E8-41963CB7E57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Obfuscation </a:t>
            </a:r>
            <a:r>
              <a:rPr lang="en-US" dirty="0" smtClean="0">
                <a:solidFill>
                  <a:schemeClr val="accent6"/>
                </a:solidFill>
              </a:rPr>
              <a:t>constants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63" y="1524000"/>
            <a:ext cx="8709025" cy="46566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Constants</a:t>
            </a:r>
            <a:r>
              <a:rPr lang="en-US" dirty="0"/>
              <a:t> are used to “encrypt” </a:t>
            </a:r>
            <a:r>
              <a:rPr lang="en-US" dirty="0" smtClean="0"/>
              <a:t>using </a:t>
            </a:r>
            <a:r>
              <a:rPr lang="en-US" dirty="0"/>
              <a:t>a variety of </a:t>
            </a:r>
            <a:r>
              <a:rPr lang="en-US" dirty="0" smtClean="0"/>
              <a:t>patterns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Patterns</a:t>
            </a:r>
            <a:r>
              <a:rPr lang="en-US" dirty="0" smtClean="0"/>
              <a:t> are determined by by trying prove possible equivalence  on the “state” register EBX</a:t>
            </a:r>
            <a:endParaRPr lang="en-US" dirty="0"/>
          </a:p>
          <a:p>
            <a:r>
              <a:rPr lang="en-US" dirty="0"/>
              <a:t>Once </a:t>
            </a:r>
            <a:r>
              <a:rPr lang="en-US" dirty="0" smtClean="0"/>
              <a:t>pattern </a:t>
            </a:r>
            <a:r>
              <a:rPr lang="en-US" dirty="0"/>
              <a:t>is obtained, can use SMT for </a:t>
            </a:r>
            <a:r>
              <a:rPr lang="en-US" dirty="0">
                <a:solidFill>
                  <a:srgbClr val="000000"/>
                </a:solidFill>
              </a:rPr>
              <a:t>function inversion </a:t>
            </a:r>
            <a:r>
              <a:rPr lang="en-US" dirty="0"/>
              <a:t>to discover the constant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Preliminary success</a:t>
            </a:r>
            <a:r>
              <a:rPr lang="en-US" dirty="0" smtClean="0"/>
              <a:t> in simple handlers that use constants, though all constants recovered so far can also be found through other means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5EE7CE-BE50-2741-B8E8-41963CB7E57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2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79646"/>
                </a:solidFill>
              </a:rPr>
              <a:t>Constants</a:t>
            </a:r>
            <a:r>
              <a:rPr lang="en-US" dirty="0" smtClean="0"/>
              <a:t> to encrypt the </a:t>
            </a:r>
            <a:r>
              <a:rPr lang="en-US" dirty="0" err="1"/>
              <a:t>b</a:t>
            </a:r>
            <a:r>
              <a:rPr lang="en-US" dirty="0" err="1" smtClean="0"/>
              <a:t>ytecode</a:t>
            </a:r>
            <a:r>
              <a:rPr lang="en-US" dirty="0" smtClean="0"/>
              <a:t> 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</a:rPr>
              <a:t>dispatch: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Consolas"/>
                <a:cs typeface="Consolas"/>
              </a:rPr>
              <a:t>lodsb</a:t>
            </a: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</a:rPr>
              <a:t>          ; loads the next byte into AL,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</a:rPr>
              <a:t>                 ; then advances the </a:t>
            </a:r>
            <a:r>
              <a:rPr lang="en-US" sz="2000" dirty="0" err="1">
                <a:solidFill>
                  <a:schemeClr val="tx1"/>
                </a:solidFill>
                <a:latin typeface="Consolas"/>
                <a:cs typeface="Consolas"/>
              </a:rPr>
              <a:t>bytecode</a:t>
            </a: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</a:rPr>
              <a:t> pointer ESI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</a:rPr>
              <a:t>  add al, </a:t>
            </a:r>
            <a:r>
              <a:rPr lang="en-US" sz="2000" dirty="0" err="1">
                <a:solidFill>
                  <a:schemeClr val="tx1"/>
                </a:solidFill>
                <a:latin typeface="Consolas"/>
                <a:cs typeface="Consolas"/>
              </a:rPr>
              <a:t>bl</a:t>
            </a: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</a:rPr>
              <a:t>     ; </a:t>
            </a:r>
            <a:r>
              <a:rPr lang="en-US" sz="2000" dirty="0" err="1">
                <a:solidFill>
                  <a:schemeClr val="tx1"/>
                </a:solidFill>
                <a:latin typeface="Consolas"/>
                <a:cs typeface="Consolas"/>
              </a:rPr>
              <a:t>bytecode</a:t>
            </a: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</a:rPr>
              <a:t> obfuscation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Consolas"/>
                <a:cs typeface="Consolas"/>
              </a:rPr>
              <a:t>xor</a:t>
            </a: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</a:rPr>
              <a:t> al, 0xe8   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</a:rPr>
              <a:t>  add al, 0x47   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</a:rPr>
              <a:t>  sub </a:t>
            </a:r>
            <a:r>
              <a:rPr lang="en-US" sz="2000" dirty="0" err="1">
                <a:solidFill>
                  <a:schemeClr val="tx1"/>
                </a:solidFill>
                <a:latin typeface="Consolas"/>
                <a:cs typeface="Consolas"/>
              </a:rPr>
              <a:t>bl</a:t>
            </a: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</a:rPr>
              <a:t>, al     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</a:rPr>
              <a:t> 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Consolas"/>
                <a:cs typeface="Consolas"/>
              </a:rPr>
              <a:t>movzx</a:t>
            </a: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olas"/>
                <a:cs typeface="Consolas"/>
              </a:rPr>
              <a:t>eax</a:t>
            </a: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</a:rPr>
              <a:t>, al    ; zero-extend the handler index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Consolas"/>
                <a:cs typeface="Consolas"/>
              </a:rPr>
              <a:t>jmp</a:t>
            </a: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</a:rPr>
              <a:t> [</a:t>
            </a:r>
            <a:r>
              <a:rPr lang="en-US" sz="2000" dirty="0" err="1">
                <a:solidFill>
                  <a:schemeClr val="tx1"/>
                </a:solidFill>
                <a:latin typeface="Consolas"/>
                <a:cs typeface="Consolas"/>
              </a:rPr>
              <a:t>edi+eax</a:t>
            </a: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</a:rPr>
              <a:t>*4]  ; jump to handler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</a:rPr>
              <a:t>                   ; in most cases the end of the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/>
                <a:cs typeface="Consolas"/>
              </a:rPr>
              <a:t>                   ; handler jumps back to "dispatch"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5EE7CE-BE50-2741-B8E8-41963CB7E57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39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79646"/>
                </a:solidFill>
              </a:rPr>
              <a:t>Stolen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63" y="1818814"/>
            <a:ext cx="8709025" cy="3220372"/>
          </a:xfrm>
        </p:spPr>
        <p:txBody>
          <a:bodyPr>
            <a:normAutofit/>
          </a:bodyPr>
          <a:lstStyle/>
          <a:p>
            <a:r>
              <a:rPr lang="en-US" dirty="0" smtClean="0"/>
              <a:t>Understanding which </a:t>
            </a:r>
            <a:r>
              <a:rPr lang="en-US" dirty="0" smtClean="0">
                <a:solidFill>
                  <a:srgbClr val="000000"/>
                </a:solidFill>
              </a:rPr>
              <a:t>API calls </a:t>
            </a:r>
            <a:r>
              <a:rPr lang="en-US" dirty="0" smtClean="0"/>
              <a:t>are made is critical information for a malware analyst.</a:t>
            </a:r>
          </a:p>
          <a:p>
            <a:r>
              <a:rPr lang="en-US" dirty="0"/>
              <a:t>Sometimes the packer will </a:t>
            </a:r>
            <a:r>
              <a:rPr lang="en-US" dirty="0">
                <a:solidFill>
                  <a:srgbClr val="000000"/>
                </a:solidFill>
              </a:rPr>
              <a:t>“steal” </a:t>
            </a:r>
            <a:r>
              <a:rPr lang="en-US" dirty="0"/>
              <a:t>the first several instructions from an API </a:t>
            </a:r>
            <a:r>
              <a:rPr lang="en-US" dirty="0" smtClean="0"/>
              <a:t>function.  It: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Obfuscates</a:t>
            </a:r>
            <a:r>
              <a:rPr lang="en-US" dirty="0"/>
              <a:t> them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Inserts</a:t>
            </a:r>
            <a:r>
              <a:rPr lang="en-US" dirty="0"/>
              <a:t> them into the caller</a:t>
            </a:r>
          </a:p>
          <a:p>
            <a:pPr lvl="1"/>
            <a:r>
              <a:rPr lang="en-US" dirty="0" smtClean="0"/>
              <a:t>Eventually </a:t>
            </a:r>
            <a:r>
              <a:rPr lang="en-US" dirty="0" smtClean="0">
                <a:solidFill>
                  <a:srgbClr val="000000"/>
                </a:solidFill>
              </a:rPr>
              <a:t>jumps</a:t>
            </a:r>
            <a:r>
              <a:rPr lang="en-US" dirty="0" smtClean="0"/>
              <a:t> to an address to get it back to the API function</a:t>
            </a:r>
            <a:endParaRPr lang="en-US" dirty="0"/>
          </a:p>
          <a:p>
            <a:r>
              <a:rPr lang="en-US" dirty="0" smtClean="0">
                <a:solidFill>
                  <a:srgbClr val="000000"/>
                </a:solidFill>
              </a:rPr>
              <a:t>Wastes analyst time </a:t>
            </a:r>
            <a:r>
              <a:rPr lang="en-US" dirty="0" smtClean="0"/>
              <a:t>on a normally simple part of their task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5EE7CE-BE50-2741-B8E8-41963CB7E57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3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Stolen code example: </a:t>
            </a:r>
            <a:r>
              <a:rPr lang="en-US" dirty="0" smtClean="0">
                <a:solidFill>
                  <a:schemeClr val="accent6"/>
                </a:solidFill>
              </a:rPr>
              <a:t>original</a:t>
            </a:r>
            <a:r>
              <a:rPr lang="en-US" dirty="0" smtClean="0"/>
              <a:t> API function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Consolas"/>
                <a:cs typeface="Consolas"/>
              </a:rPr>
              <a:t>;; kernel32!InterlockedIncrement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Consolas"/>
                <a:cs typeface="Consolas"/>
              </a:rPr>
              <a:t>776fc3b0: 8bff           </a:t>
            </a:r>
            <a:r>
              <a:rPr lang="cs-CZ" dirty="0" err="1">
                <a:solidFill>
                  <a:schemeClr val="tx1"/>
                </a:solidFill>
                <a:latin typeface="Consolas"/>
                <a:cs typeface="Consolas"/>
              </a:rPr>
              <a:t>mov</a:t>
            </a:r>
            <a:r>
              <a:rPr lang="cs-CZ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Consolas"/>
                <a:cs typeface="Consolas"/>
              </a:rPr>
              <a:t>edi</a:t>
            </a:r>
            <a:r>
              <a:rPr lang="cs-CZ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cs-CZ" dirty="0" err="1">
                <a:solidFill>
                  <a:schemeClr val="tx1"/>
                </a:solidFill>
                <a:latin typeface="Consolas"/>
                <a:cs typeface="Consolas"/>
              </a:rPr>
              <a:t>edi</a:t>
            </a:r>
            <a:endParaRPr lang="cs-CZ" dirty="0">
              <a:solidFill>
                <a:schemeClr val="tx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Consolas"/>
                <a:cs typeface="Consolas"/>
              </a:rPr>
              <a:t>776fc3b2: 55             </a:t>
            </a:r>
            <a:r>
              <a:rPr lang="cs-CZ" dirty="0" err="1">
                <a:solidFill>
                  <a:schemeClr val="tx1"/>
                </a:solidFill>
                <a:latin typeface="Consolas"/>
                <a:cs typeface="Consolas"/>
              </a:rPr>
              <a:t>push</a:t>
            </a:r>
            <a:r>
              <a:rPr lang="cs-CZ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Consolas"/>
                <a:cs typeface="Consolas"/>
              </a:rPr>
              <a:t>ebp</a:t>
            </a:r>
            <a:endParaRPr lang="cs-CZ" dirty="0">
              <a:solidFill>
                <a:schemeClr val="tx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Consolas"/>
                <a:cs typeface="Consolas"/>
              </a:rPr>
              <a:t>776fc3b3: 8bec           </a:t>
            </a:r>
            <a:r>
              <a:rPr lang="cs-CZ" dirty="0" err="1">
                <a:solidFill>
                  <a:schemeClr val="tx1"/>
                </a:solidFill>
                <a:latin typeface="Consolas"/>
                <a:cs typeface="Consolas"/>
              </a:rPr>
              <a:t>mov</a:t>
            </a:r>
            <a:r>
              <a:rPr lang="cs-CZ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Consolas"/>
                <a:cs typeface="Consolas"/>
              </a:rPr>
              <a:t>ebp</a:t>
            </a:r>
            <a:r>
              <a:rPr lang="cs-CZ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cs-CZ" dirty="0" err="1">
                <a:solidFill>
                  <a:schemeClr val="tx1"/>
                </a:solidFill>
                <a:latin typeface="Consolas"/>
                <a:cs typeface="Consolas"/>
              </a:rPr>
              <a:t>esp</a:t>
            </a:r>
            <a:endParaRPr lang="cs-CZ" dirty="0">
              <a:solidFill>
                <a:schemeClr val="tx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Consolas"/>
                <a:cs typeface="Consolas"/>
              </a:rPr>
              <a:t>776fc3b5: 5d             pop </a:t>
            </a:r>
            <a:r>
              <a:rPr lang="cs-CZ" dirty="0" err="1">
                <a:solidFill>
                  <a:schemeClr val="tx1"/>
                </a:solidFill>
                <a:latin typeface="Consolas"/>
                <a:cs typeface="Consolas"/>
              </a:rPr>
              <a:t>ebp</a:t>
            </a:r>
            <a:endParaRPr lang="cs-CZ" dirty="0">
              <a:solidFill>
                <a:schemeClr val="tx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Consolas"/>
                <a:cs typeface="Consolas"/>
              </a:rPr>
              <a:t>776fc3b6: eb88           </a:t>
            </a:r>
            <a:r>
              <a:rPr lang="cs-CZ" dirty="0" err="1">
                <a:solidFill>
                  <a:schemeClr val="tx1"/>
                </a:solidFill>
                <a:latin typeface="Consolas"/>
                <a:cs typeface="Consolas"/>
              </a:rPr>
              <a:t>jmp</a:t>
            </a:r>
            <a:r>
              <a:rPr lang="cs-CZ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Consolas"/>
                <a:cs typeface="Consolas"/>
              </a:rPr>
              <a:t>0x776fc340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Consolas"/>
                <a:cs typeface="Consolas"/>
              </a:rPr>
              <a:t>    .                        .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Consolas"/>
                <a:cs typeface="Consolas"/>
              </a:rPr>
              <a:t>    .                        .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Consolas"/>
                <a:cs typeface="Consolas"/>
              </a:rPr>
              <a:t>    .                        .</a:t>
            </a:r>
            <a:endParaRPr lang="en-US" dirty="0">
              <a:solidFill>
                <a:schemeClr val="tx1"/>
              </a:solidFill>
              <a:latin typeface="Consolas"/>
              <a:cs typeface="Consola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5EE7CE-BE50-2741-B8E8-41963CB7E57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Stolen code example: obfuscation in the </a:t>
            </a:r>
            <a:r>
              <a:rPr lang="en-US" dirty="0" smtClean="0">
                <a:solidFill>
                  <a:srgbClr val="F79646"/>
                </a:solidFill>
              </a:rPr>
              <a:t>caller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63" y="1291167"/>
            <a:ext cx="8709025" cy="5204077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10a00000: 8bff      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mov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edi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edi</a:t>
            </a:r>
            <a:endParaRPr lang="de-DE" sz="1200" dirty="0">
              <a:solidFill>
                <a:schemeClr val="tx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10a00011: 95        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xchg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ebp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eax</a:t>
            </a:r>
            <a:endParaRPr lang="de-DE" sz="1200" dirty="0">
              <a:solidFill>
                <a:schemeClr val="tx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10a00012: 50             push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eax</a:t>
            </a:r>
            <a:endParaRPr lang="de-DE" sz="1200" dirty="0">
              <a:solidFill>
                <a:schemeClr val="tx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10a00013: 52             push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edx</a:t>
            </a:r>
            <a:endParaRPr lang="de-DE" sz="1200" dirty="0">
              <a:solidFill>
                <a:schemeClr val="tx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10a00029: 0f31      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rdtsc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10a0002b: 60        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pushad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10a0002c: 8bca      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mov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ecx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edx</a:t>
            </a:r>
            <a:endParaRPr lang="de-DE" sz="1200" dirty="0">
              <a:solidFill>
                <a:schemeClr val="tx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10a0002e: 50             push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eax</a:t>
            </a:r>
            <a:endParaRPr lang="de-DE" sz="1200" dirty="0">
              <a:solidFill>
                <a:schemeClr val="tx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10a0002f: 52             push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edx</a:t>
            </a:r>
            <a:endParaRPr lang="de-DE" sz="1200" dirty="0">
              <a:solidFill>
                <a:schemeClr val="tx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10a00030: 0f31      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rdtsc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10a00032: 5a        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pop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edx</a:t>
            </a:r>
            <a:endParaRPr lang="de-DE" sz="1200" dirty="0">
              <a:solidFill>
                <a:schemeClr val="tx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10a00033: 58        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pop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eax</a:t>
            </a:r>
            <a:endParaRPr lang="de-DE" sz="1200" dirty="0">
              <a:solidFill>
                <a:schemeClr val="tx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10a00034: 61        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popad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10a00035: 5a        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pop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edx</a:t>
            </a:r>
            <a:endParaRPr lang="de-DE" sz="1200" dirty="0">
              <a:solidFill>
                <a:schemeClr val="tx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10a00036: 58        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pop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eax</a:t>
            </a:r>
            <a:endParaRPr lang="de-DE" sz="1200" dirty="0">
              <a:solidFill>
                <a:schemeClr val="tx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10a00037: 50             push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eax</a:t>
            </a:r>
            <a:endParaRPr lang="de-DE" sz="1200" dirty="0">
              <a:solidFill>
                <a:schemeClr val="tx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10a00038: 50             push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eax</a:t>
            </a:r>
            <a:endParaRPr lang="de-DE" sz="1200" dirty="0">
              <a:solidFill>
                <a:schemeClr val="tx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10a00039: 52             push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edx</a:t>
            </a:r>
            <a:endParaRPr lang="de-DE" sz="1200" dirty="0">
              <a:solidFill>
                <a:schemeClr val="tx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10a0004f: 0f31      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rdtsc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10a00062: 5a        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pop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edx</a:t>
            </a:r>
            <a:endParaRPr lang="de-DE" sz="1200" dirty="0">
              <a:solidFill>
                <a:schemeClr val="tx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10a00063: 58        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pop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eax</a:t>
            </a:r>
            <a:endParaRPr lang="de-DE" sz="1200" dirty="0">
              <a:solidFill>
                <a:schemeClr val="tx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10a00064: 95        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xchg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ebp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eax</a:t>
            </a:r>
            <a:endParaRPr lang="de-DE" sz="1200" dirty="0">
              <a:solidFill>
                <a:schemeClr val="tx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de-DE" sz="1200" dirty="0" smtClean="0">
                <a:solidFill>
                  <a:schemeClr val="tx1"/>
                </a:solidFill>
                <a:latin typeface="Consolas"/>
                <a:cs typeface="Consolas"/>
              </a:rPr>
              <a:t>10a00073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: 8bec      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mov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ebp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esp</a:t>
            </a:r>
            <a:endParaRPr lang="de-DE" sz="1200" dirty="0">
              <a:solidFill>
                <a:schemeClr val="tx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de-DE" sz="1200" dirty="0" smtClean="0">
                <a:solidFill>
                  <a:schemeClr val="tx1"/>
                </a:solidFill>
                <a:latin typeface="Consolas"/>
                <a:cs typeface="Consolas"/>
              </a:rPr>
              <a:t>10a00075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: 50             push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eax</a:t>
            </a:r>
            <a:endParaRPr lang="de-DE" sz="1200" dirty="0">
              <a:solidFill>
                <a:schemeClr val="tx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10a00076: 52             push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edx</a:t>
            </a:r>
            <a:endParaRPr lang="de-DE" sz="1200" dirty="0">
              <a:solidFill>
                <a:schemeClr val="tx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10a00077: 60        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pushad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10a00078: 66bb707c  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mov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bx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, 0x7c70</a:t>
            </a: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10a0007c: e814000000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call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0x10a00095</a:t>
            </a: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10a00095: 58        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pop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eax</a:t>
            </a:r>
            <a:endParaRPr lang="de-DE" sz="1200" dirty="0">
              <a:solidFill>
                <a:schemeClr val="tx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10a00096: 61        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popad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10a00097: 0f31      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rdtsc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10a00099: 60        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pushad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10a0009a: 50             push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eax</a:t>
            </a:r>
            <a:endParaRPr lang="de-DE" sz="1200" dirty="0">
              <a:solidFill>
                <a:schemeClr val="tx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10a0009b: 5f        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pop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edi</a:t>
            </a:r>
            <a:endParaRPr lang="de-DE" sz="1200" dirty="0">
              <a:solidFill>
                <a:schemeClr val="tx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10a0009c: 0fb7cb    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movzx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ecx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bx</a:t>
            </a:r>
            <a:endParaRPr lang="de-DE" sz="1200" dirty="0">
              <a:solidFill>
                <a:schemeClr val="tx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10a0009f: 61        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popad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10a000a0: 5a        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pop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edx</a:t>
            </a:r>
            <a:endParaRPr lang="de-DE" sz="1200" dirty="0">
              <a:solidFill>
                <a:schemeClr val="tx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10a000a1: 58        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pop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eax</a:t>
            </a:r>
            <a:endParaRPr lang="de-DE" sz="1200" dirty="0">
              <a:solidFill>
                <a:schemeClr val="tx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10a000a2: 5d        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pop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ebp</a:t>
            </a:r>
            <a:endParaRPr lang="de-DE" sz="1200" dirty="0">
              <a:solidFill>
                <a:schemeClr val="tx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10a000a3: 60        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pushad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10a000a4: 8bc7      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mov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eax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,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edi</a:t>
            </a:r>
            <a:endParaRPr lang="de-DE" sz="1200" dirty="0">
              <a:solidFill>
                <a:schemeClr val="tx1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10a000a6: 9c        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pushfd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10a000b4: 80dc56    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sbb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ah, 0x56</a:t>
            </a: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10a000c8: 9d        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popfd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10a000c9: 61        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popad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10a000ca: e9e7c2cf66     </a:t>
            </a:r>
            <a:r>
              <a:rPr lang="de-DE" sz="1200" dirty="0" err="1">
                <a:solidFill>
                  <a:schemeClr val="tx1"/>
                </a:solidFill>
                <a:latin typeface="Consolas"/>
                <a:cs typeface="Consolas"/>
              </a:rPr>
              <a:t>jmp</a:t>
            </a:r>
            <a:r>
              <a:rPr lang="de-DE" sz="1200" dirty="0">
                <a:solidFill>
                  <a:schemeClr val="tx1"/>
                </a:solidFill>
                <a:latin typeface="Consolas"/>
                <a:cs typeface="Consolas"/>
              </a:rPr>
              <a:t> 0x776fc3b6</a:t>
            </a: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  <a:latin typeface="Consolas"/>
              <a:cs typeface="Consola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5EE7CE-BE50-2741-B8E8-41963CB7E57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54500" y="772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3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79646"/>
                </a:solidFill>
              </a:rPr>
              <a:t>Results</a:t>
            </a:r>
            <a:r>
              <a:rPr lang="en-US" dirty="0" smtClean="0"/>
              <a:t> on stolen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63" y="2074986"/>
            <a:ext cx="8709025" cy="2708028"/>
          </a:xfrm>
        </p:spPr>
        <p:txBody>
          <a:bodyPr/>
          <a:lstStyle/>
          <a:p>
            <a:r>
              <a:rPr lang="en-US" dirty="0" smtClean="0"/>
              <a:t>If we know a priori which code is stolen, we can </a:t>
            </a:r>
            <a:r>
              <a:rPr lang="en-US" dirty="0" smtClean="0">
                <a:solidFill>
                  <a:schemeClr val="tx1"/>
                </a:solidFill>
              </a:rPr>
              <a:t>loop</a:t>
            </a:r>
            <a:r>
              <a:rPr lang="en-US" dirty="0" smtClean="0"/>
              <a:t> over possible API functions to prove equivalence</a:t>
            </a:r>
          </a:p>
          <a:p>
            <a:r>
              <a:rPr lang="en-US" dirty="0" smtClean="0"/>
              <a:t>For full </a:t>
            </a:r>
            <a:r>
              <a:rPr lang="en-US" dirty="0" smtClean="0">
                <a:solidFill>
                  <a:srgbClr val="000000"/>
                </a:solidFill>
              </a:rPr>
              <a:t>generality</a:t>
            </a:r>
            <a:r>
              <a:rPr lang="en-US" dirty="0" smtClean="0"/>
              <a:t>, we would need to figure out how many instructions from the API calls are stolen</a:t>
            </a:r>
          </a:p>
          <a:p>
            <a:r>
              <a:rPr lang="en-US" dirty="0" smtClean="0"/>
              <a:t>Proofs do work, but </a:t>
            </a:r>
            <a:r>
              <a:rPr lang="en-US" dirty="0" smtClean="0">
                <a:solidFill>
                  <a:schemeClr val="tx1"/>
                </a:solidFill>
              </a:rPr>
              <a:t>limited advantages</a:t>
            </a:r>
            <a:r>
              <a:rPr lang="en-US" dirty="0" smtClean="0"/>
              <a:t> over other techniques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Symbolic termination</a:t>
            </a:r>
            <a:r>
              <a:rPr lang="en-US" dirty="0" smtClean="0"/>
              <a:t> can be a problem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5EE7CE-BE50-2741-B8E8-41963CB7E57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58220"/>
                </a:solidFill>
              </a:rPr>
              <a:t>Authors </a:t>
            </a:r>
            <a:r>
              <a:rPr lang="en-US" dirty="0" smtClean="0">
                <a:solidFill>
                  <a:schemeClr val="bg1"/>
                </a:solidFill>
              </a:rPr>
              <a:t>and</a:t>
            </a:r>
            <a:r>
              <a:rPr lang="en-US" dirty="0" smtClean="0">
                <a:solidFill>
                  <a:srgbClr val="F58220"/>
                </a:solidFill>
              </a:rPr>
              <a:t> thanks</a:t>
            </a:r>
            <a:endParaRPr lang="en-US" dirty="0">
              <a:solidFill>
                <a:srgbClr val="F5822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5EE7CE-BE50-2741-B8E8-41963CB7E57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6884" y="2413338"/>
            <a:ext cx="8710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Ian Blumenfeld </a:t>
            </a:r>
          </a:p>
          <a:p>
            <a:pPr marL="285750" indent="-285750">
              <a:buClr>
                <a:schemeClr val="accent6"/>
              </a:buClr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Roberta Faux</a:t>
            </a:r>
          </a:p>
          <a:p>
            <a:pPr marL="285750" indent="-285750">
              <a:buClr>
                <a:schemeClr val="accent6"/>
              </a:buClr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Paul Li</a:t>
            </a:r>
          </a:p>
          <a:p>
            <a:pPr marL="285750" indent="-285750">
              <a:buFont typeface="Arial"/>
              <a:buChar char="•"/>
            </a:pPr>
            <a:endParaRPr lang="en-US" b="1" dirty="0"/>
          </a:p>
          <a:p>
            <a:r>
              <a:rPr lang="en-US" b="1" dirty="0" smtClean="0">
                <a:solidFill>
                  <a:srgbClr val="808285"/>
                </a:solidFill>
              </a:rPr>
              <a:t>Work overseen by </a:t>
            </a:r>
            <a:r>
              <a:rPr lang="en-US" b="1" dirty="0" smtClean="0">
                <a:solidFill>
                  <a:srgbClr val="000000"/>
                </a:solidFill>
              </a:rPr>
              <a:t>Mark </a:t>
            </a:r>
            <a:r>
              <a:rPr lang="en-US" b="1" dirty="0" err="1" smtClean="0">
                <a:solidFill>
                  <a:srgbClr val="000000"/>
                </a:solidFill>
              </a:rPr>
              <a:t>Raugas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808285"/>
                </a:solidFill>
              </a:rPr>
              <a:t>– Director CyberPoint Labs</a:t>
            </a:r>
          </a:p>
          <a:p>
            <a:endParaRPr lang="en-US" b="1" dirty="0" smtClean="0">
              <a:solidFill>
                <a:srgbClr val="808285"/>
              </a:solidFill>
            </a:endParaRPr>
          </a:p>
          <a:p>
            <a:r>
              <a:rPr lang="en-US" b="1" dirty="0" smtClean="0">
                <a:solidFill>
                  <a:srgbClr val="808285"/>
                </a:solidFill>
              </a:rPr>
              <a:t>Special thanks to </a:t>
            </a:r>
            <a:r>
              <a:rPr lang="en-US" b="1" dirty="0" err="1" smtClean="0">
                <a:solidFill>
                  <a:srgbClr val="000000"/>
                </a:solidFill>
              </a:rPr>
              <a:t>Levent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Erkok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808285"/>
                </a:solidFill>
              </a:rPr>
              <a:t>for technical help with the SBV library</a:t>
            </a:r>
            <a:endParaRPr lang="en-US" b="1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5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 to </a:t>
            </a:r>
            <a:r>
              <a:rPr lang="en-US" dirty="0">
                <a:solidFill>
                  <a:schemeClr val="accent6"/>
                </a:solidFill>
              </a:rPr>
              <a:t>p</a:t>
            </a:r>
            <a:r>
              <a:rPr lang="en-US" dirty="0" smtClean="0">
                <a:solidFill>
                  <a:schemeClr val="accent6"/>
                </a:solidFill>
              </a:rPr>
              <a:t>rior </a:t>
            </a:r>
            <a:r>
              <a:rPr lang="en-US" dirty="0">
                <a:solidFill>
                  <a:schemeClr val="accent6"/>
                </a:solidFill>
              </a:rPr>
              <a:t>w</a:t>
            </a:r>
            <a:r>
              <a:rPr lang="en-US" dirty="0" smtClean="0">
                <a:solidFill>
                  <a:schemeClr val="accent6"/>
                </a:solidFill>
              </a:rPr>
              <a:t>ork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63" y="1906305"/>
            <a:ext cx="8709025" cy="3597028"/>
          </a:xfrm>
        </p:spPr>
        <p:txBody>
          <a:bodyPr/>
          <a:lstStyle/>
          <a:p>
            <a:r>
              <a:rPr lang="en-US" dirty="0" smtClean="0"/>
              <a:t>Work by </a:t>
            </a:r>
            <a:r>
              <a:rPr lang="en-US" dirty="0" err="1" smtClean="0"/>
              <a:t>Rolles</a:t>
            </a:r>
            <a:r>
              <a:rPr lang="en-US" dirty="0" smtClean="0"/>
              <a:t> in 2012 suggests using </a:t>
            </a:r>
            <a:r>
              <a:rPr lang="en-US" dirty="0" smtClean="0">
                <a:solidFill>
                  <a:schemeClr val="tx1"/>
                </a:solidFill>
              </a:rPr>
              <a:t>syntactic optimization </a:t>
            </a:r>
            <a:r>
              <a:rPr lang="en-US" dirty="0" smtClean="0"/>
              <a:t>techniques to undo obfuscation, then using SMT solvers to check the correctness of the optimization.</a:t>
            </a:r>
          </a:p>
          <a:p>
            <a:r>
              <a:rPr lang="en-US" dirty="0" smtClean="0"/>
              <a:t>Our research shows that it is possible to </a:t>
            </a:r>
            <a:r>
              <a:rPr lang="en-US" dirty="0" smtClean="0">
                <a:solidFill>
                  <a:srgbClr val="000000"/>
                </a:solidFill>
              </a:rPr>
              <a:t>remove the need </a:t>
            </a:r>
            <a:r>
              <a:rPr lang="en-US" dirty="0" smtClean="0"/>
              <a:t>for a syntactic optimizer.  The SMT solver itself can do those tasks, albeit much slower.</a:t>
            </a:r>
          </a:p>
          <a:p>
            <a:r>
              <a:rPr lang="en-US" dirty="0" smtClean="0"/>
              <a:t>There are potential advantages to an SMT only based approach, especially if more </a:t>
            </a:r>
            <a:r>
              <a:rPr lang="en-US" dirty="0" smtClean="0">
                <a:solidFill>
                  <a:srgbClr val="000000"/>
                </a:solidFill>
              </a:rPr>
              <a:t>complicated obfuscation techniques </a:t>
            </a:r>
            <a:r>
              <a:rPr lang="en-US" dirty="0" smtClean="0"/>
              <a:t>are employed.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5EE7CE-BE50-2741-B8E8-41963CB7E57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7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</a:t>
            </a:r>
            <a:r>
              <a:rPr lang="en-US" dirty="0" smtClean="0">
                <a:solidFill>
                  <a:schemeClr val="accent6"/>
                </a:solidFill>
              </a:rPr>
              <a:t>forward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63" y="1387070"/>
            <a:ext cx="8709025" cy="4083861"/>
          </a:xfrm>
        </p:spPr>
        <p:txBody>
          <a:bodyPr>
            <a:normAutofit/>
          </a:bodyPr>
          <a:lstStyle/>
          <a:p>
            <a:r>
              <a:rPr lang="en-US" dirty="0" smtClean="0"/>
              <a:t>Given the initial successes, we should do real </a:t>
            </a:r>
            <a:r>
              <a:rPr lang="en-US" dirty="0" smtClean="0">
                <a:solidFill>
                  <a:schemeClr val="tx1"/>
                </a:solidFill>
              </a:rPr>
              <a:t>comparisons</a:t>
            </a:r>
            <a:r>
              <a:rPr lang="en-US" dirty="0" smtClean="0"/>
              <a:t> of SMT based approaches with others?</a:t>
            </a:r>
          </a:p>
          <a:p>
            <a:r>
              <a:rPr lang="en-US" dirty="0" smtClean="0"/>
              <a:t>Can we use our work to actually </a:t>
            </a:r>
            <a:r>
              <a:rPr lang="en-US" dirty="0" smtClean="0">
                <a:solidFill>
                  <a:srgbClr val="000000"/>
                </a:solidFill>
              </a:rPr>
              <a:t>rewrite</a:t>
            </a:r>
            <a:r>
              <a:rPr lang="en-US" dirty="0" smtClean="0"/>
              <a:t> the binary to a </a:t>
            </a:r>
            <a:r>
              <a:rPr lang="en-US" dirty="0" err="1" smtClean="0"/>
              <a:t>deobfuscated</a:t>
            </a:r>
            <a:r>
              <a:rPr lang="en-US" dirty="0" smtClean="0"/>
              <a:t> form?</a:t>
            </a:r>
          </a:p>
          <a:p>
            <a:r>
              <a:rPr lang="en-US" dirty="0" smtClean="0"/>
              <a:t>How can we expand the work on </a:t>
            </a:r>
            <a:r>
              <a:rPr lang="en-US" dirty="0" err="1" smtClean="0"/>
              <a:t>Themida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0000"/>
                </a:solidFill>
              </a:rPr>
              <a:t>other</a:t>
            </a:r>
            <a:r>
              <a:rPr lang="en-US" dirty="0" smtClean="0"/>
              <a:t> packers:</a:t>
            </a:r>
          </a:p>
          <a:p>
            <a:pPr lvl="1"/>
            <a:r>
              <a:rPr lang="en-US" dirty="0" err="1" smtClean="0"/>
              <a:t>VMProtect</a:t>
            </a:r>
            <a:endParaRPr lang="en-US" dirty="0" smtClean="0"/>
          </a:p>
          <a:p>
            <a:pPr lvl="1"/>
            <a:r>
              <a:rPr lang="en-US" dirty="0" smtClean="0"/>
              <a:t>Enigma</a:t>
            </a:r>
          </a:p>
          <a:p>
            <a:pPr lvl="1"/>
            <a:r>
              <a:rPr lang="en-US" dirty="0" smtClean="0"/>
              <a:t>Custom packers </a:t>
            </a:r>
          </a:p>
          <a:p>
            <a:r>
              <a:rPr lang="en-US" dirty="0" smtClean="0"/>
              <a:t>What other role can SMT solvers play in the world of </a:t>
            </a:r>
            <a:r>
              <a:rPr lang="en-US" dirty="0" smtClean="0">
                <a:solidFill>
                  <a:srgbClr val="000000"/>
                </a:solidFill>
              </a:rPr>
              <a:t>malware analysis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5EE7CE-BE50-2741-B8E8-41963CB7E57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7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921500" y="6499225"/>
            <a:ext cx="2133600" cy="365125"/>
          </a:xfrm>
        </p:spPr>
        <p:txBody>
          <a:bodyPr/>
          <a:lstStyle/>
          <a:p>
            <a:fld id="{905EE7CE-BE50-2741-B8E8-41963CB7E57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08421" y="2824150"/>
            <a:ext cx="35271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CgFuturaMaxi"/>
                <a:ea typeface="+mj-ea"/>
                <a:cs typeface="Century Gothic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2442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08421" y="2824150"/>
            <a:ext cx="35271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CgFuturaMaxi"/>
                <a:ea typeface="+mj-ea"/>
                <a:cs typeface="Century Gothic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Thank you,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u="none" strike="noStrike" kern="1200" cap="none" spc="0" normalizeH="0" baseline="0" noProof="0" dirty="0" smtClean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have a great day!</a:t>
            </a:r>
            <a:endParaRPr kumimoji="0" lang="en-US" sz="3600" u="none" strike="noStrike" kern="1200" cap="none" spc="0" normalizeH="0" baseline="0" noProof="0" dirty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921500" y="6499225"/>
            <a:ext cx="2133600" cy="365125"/>
          </a:xfrm>
        </p:spPr>
        <p:txBody>
          <a:bodyPr/>
          <a:lstStyle/>
          <a:p>
            <a:fld id="{905EE7CE-BE50-2741-B8E8-41963CB7E57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6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31" y="2734254"/>
            <a:ext cx="5806440" cy="13001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921500" y="6499225"/>
            <a:ext cx="2133600" cy="365125"/>
          </a:xfrm>
        </p:spPr>
        <p:txBody>
          <a:bodyPr/>
          <a:lstStyle/>
          <a:p>
            <a:fld id="{905EE7CE-BE50-2741-B8E8-41963CB7E57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79646"/>
                </a:solidFill>
              </a:rPr>
              <a:t>Malware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88" y="2677414"/>
            <a:ext cx="8709025" cy="1503172"/>
          </a:xfrm>
        </p:spPr>
        <p:txBody>
          <a:bodyPr/>
          <a:lstStyle/>
          <a:p>
            <a:r>
              <a:rPr lang="en-US" dirty="0" smtClean="0"/>
              <a:t>We must understand the </a:t>
            </a:r>
            <a:r>
              <a:rPr lang="en-US" dirty="0" smtClean="0">
                <a:solidFill>
                  <a:srgbClr val="000000"/>
                </a:solidFill>
              </a:rPr>
              <a:t>behavior</a:t>
            </a:r>
            <a:r>
              <a:rPr lang="en-US" dirty="0" smtClean="0"/>
              <a:t> of a piece of malware.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Obfuscation </a:t>
            </a:r>
            <a:r>
              <a:rPr lang="en-US" dirty="0" smtClean="0"/>
              <a:t>techniques make manual analysis time-consuming.</a:t>
            </a:r>
          </a:p>
          <a:p>
            <a:r>
              <a:rPr lang="en-US" dirty="0" smtClean="0"/>
              <a:t>Skilled malware analyst time is </a:t>
            </a:r>
            <a:r>
              <a:rPr lang="en-US" dirty="0" smtClean="0">
                <a:solidFill>
                  <a:srgbClr val="000000"/>
                </a:solidFill>
              </a:rPr>
              <a:t>expensive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5EE7CE-BE50-2741-B8E8-41963CB7E57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1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</a:t>
            </a:r>
            <a:r>
              <a:rPr lang="en-US" dirty="0">
                <a:solidFill>
                  <a:schemeClr val="accent6"/>
                </a:solidFill>
              </a:rPr>
              <a:t>p</a:t>
            </a:r>
            <a:r>
              <a:rPr lang="en-US" dirty="0" smtClean="0">
                <a:solidFill>
                  <a:schemeClr val="accent6"/>
                </a:solidFill>
              </a:rPr>
              <a:t>ackers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63" y="1952802"/>
            <a:ext cx="8709025" cy="295239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Transform</a:t>
            </a:r>
            <a:r>
              <a:rPr lang="en-US" dirty="0" smtClean="0"/>
              <a:t> a binary program into a new program that has the same functionality 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Insert</a:t>
            </a:r>
            <a:r>
              <a:rPr lang="en-US" dirty="0" smtClean="0"/>
              <a:t> unpacking code that restores the original code in memory and then jumps to it</a:t>
            </a:r>
          </a:p>
          <a:p>
            <a:r>
              <a:rPr lang="en-US" dirty="0"/>
              <a:t>U</a:t>
            </a:r>
            <a:r>
              <a:rPr lang="en-US" dirty="0" smtClean="0"/>
              <a:t>se additional techniques to </a:t>
            </a:r>
            <a:r>
              <a:rPr lang="en-US" dirty="0" smtClean="0">
                <a:solidFill>
                  <a:srgbClr val="000000"/>
                </a:solidFill>
              </a:rPr>
              <a:t>deter</a:t>
            </a:r>
            <a:r>
              <a:rPr lang="en-US" dirty="0" smtClean="0"/>
              <a:t> analysis</a:t>
            </a:r>
          </a:p>
          <a:p>
            <a:r>
              <a:rPr lang="en-US" dirty="0"/>
              <a:t>R</a:t>
            </a:r>
            <a:r>
              <a:rPr lang="en-US" dirty="0" smtClean="0"/>
              <a:t>ange from </a:t>
            </a:r>
            <a:r>
              <a:rPr lang="en-US" dirty="0" smtClean="0">
                <a:solidFill>
                  <a:srgbClr val="000000"/>
                </a:solidFill>
              </a:rPr>
              <a:t>freeware</a:t>
            </a:r>
            <a:r>
              <a:rPr lang="en-US" dirty="0" smtClean="0"/>
              <a:t> to expensive </a:t>
            </a:r>
            <a:r>
              <a:rPr lang="en-US" dirty="0" smtClean="0">
                <a:solidFill>
                  <a:srgbClr val="000000"/>
                </a:solidFill>
              </a:rPr>
              <a:t>commercial</a:t>
            </a:r>
            <a:r>
              <a:rPr lang="en-US" dirty="0" smtClean="0"/>
              <a:t> products to </a:t>
            </a:r>
            <a:r>
              <a:rPr lang="en-US" dirty="0" smtClean="0">
                <a:solidFill>
                  <a:srgbClr val="000000"/>
                </a:solidFill>
              </a:rPr>
              <a:t>custom</a:t>
            </a:r>
            <a:r>
              <a:rPr lang="en-US" dirty="0" smtClean="0"/>
              <a:t> packers written by malware authors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5EE7CE-BE50-2741-B8E8-41963CB7E57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63" y="0"/>
            <a:ext cx="8709025" cy="1162917"/>
          </a:xfrm>
        </p:spPr>
        <p:txBody>
          <a:bodyPr/>
          <a:lstStyle/>
          <a:p>
            <a:r>
              <a:rPr lang="en-US" dirty="0" smtClean="0"/>
              <a:t>A simple </a:t>
            </a:r>
            <a:r>
              <a:rPr lang="en-US" dirty="0"/>
              <a:t>p</a:t>
            </a:r>
            <a:r>
              <a:rPr lang="en-US" dirty="0" smtClean="0"/>
              <a:t>acker: </a:t>
            </a:r>
            <a:r>
              <a:rPr lang="en-US" dirty="0" smtClean="0">
                <a:solidFill>
                  <a:schemeClr val="accent6"/>
                </a:solidFill>
              </a:rPr>
              <a:t>UPX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7" name="Content Placeholder 6" descr="hello_upx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t="-31" r="860" b="108"/>
          <a:stretch/>
        </p:blipFill>
        <p:spPr>
          <a:xfrm>
            <a:off x="128016" y="1280092"/>
            <a:ext cx="8929456" cy="49803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5EE7CE-BE50-2741-B8E8-41963CB7E57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5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harder </a:t>
            </a:r>
            <a:r>
              <a:rPr lang="en-US" dirty="0"/>
              <a:t>p</a:t>
            </a:r>
            <a:r>
              <a:rPr lang="en-US" dirty="0" smtClean="0"/>
              <a:t>acker: </a:t>
            </a:r>
            <a:r>
              <a:rPr lang="en-US" dirty="0" err="1" smtClean="0">
                <a:solidFill>
                  <a:schemeClr val="accent6"/>
                </a:solidFill>
              </a:rPr>
              <a:t>Themida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5EE7CE-BE50-2741-B8E8-41963CB7E57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Content Placeholder 6" descr="introspect_themida_virtualapi_thread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86" b="-5086"/>
          <a:stretch>
            <a:fillRect/>
          </a:stretch>
        </p:blipFill>
        <p:spPr>
          <a:xfrm>
            <a:off x="220663" y="1473495"/>
            <a:ext cx="8709025" cy="4740028"/>
          </a:xfrm>
        </p:spPr>
      </p:pic>
    </p:spTree>
    <p:extLst>
      <p:ext uri="{BB962C8B-B14F-4D97-AF65-F5344CB8AC3E}">
        <p14:creationId xmlns:p14="http://schemas.microsoft.com/office/powerpoint/2010/main" val="263870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Virtualization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88" y="2265552"/>
            <a:ext cx="8709025" cy="2326896"/>
          </a:xfrm>
        </p:spPr>
        <p:txBody>
          <a:bodyPr/>
          <a:lstStyle/>
          <a:p>
            <a:r>
              <a:rPr lang="en-US" dirty="0" err="1" smtClean="0"/>
              <a:t>Themida</a:t>
            </a:r>
            <a:r>
              <a:rPr lang="en-US" dirty="0" smtClean="0"/>
              <a:t> embeds a </a:t>
            </a:r>
            <a:r>
              <a:rPr lang="en-US" dirty="0" smtClean="0">
                <a:solidFill>
                  <a:schemeClr val="tx1"/>
                </a:solidFill>
              </a:rPr>
              <a:t>virtual processor </a:t>
            </a:r>
            <a:r>
              <a:rPr lang="en-US" dirty="0" smtClean="0"/>
              <a:t>within the packed binary.</a:t>
            </a:r>
          </a:p>
          <a:p>
            <a:r>
              <a:rPr lang="en-US" dirty="0" smtClean="0"/>
              <a:t>Certain instructions are converted to </a:t>
            </a:r>
            <a:r>
              <a:rPr lang="en-US" dirty="0" smtClean="0">
                <a:solidFill>
                  <a:srgbClr val="000000"/>
                </a:solidFill>
              </a:rPr>
              <a:t>byte-code </a:t>
            </a:r>
            <a:r>
              <a:rPr lang="en-US" dirty="0" smtClean="0"/>
              <a:t>for that processor.</a:t>
            </a:r>
          </a:p>
          <a:p>
            <a:r>
              <a:rPr lang="en-US" dirty="0" smtClean="0"/>
              <a:t>Each byte-code instruction is interpreted by a </a:t>
            </a:r>
            <a:r>
              <a:rPr lang="en-US" dirty="0" smtClean="0">
                <a:solidFill>
                  <a:srgbClr val="000000"/>
                </a:solidFill>
              </a:rPr>
              <a:t>handler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Even the handlers are </a:t>
            </a:r>
            <a:r>
              <a:rPr lang="en-US" dirty="0" smtClean="0">
                <a:solidFill>
                  <a:srgbClr val="000000"/>
                </a:solidFill>
              </a:rPr>
              <a:t>obfuscated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Different runs of the packer result in </a:t>
            </a:r>
            <a:r>
              <a:rPr lang="en-US" dirty="0" smtClean="0">
                <a:solidFill>
                  <a:srgbClr val="000000"/>
                </a:solidFill>
              </a:rPr>
              <a:t>different</a:t>
            </a:r>
            <a:r>
              <a:rPr lang="en-US" dirty="0" smtClean="0"/>
              <a:t> handlers.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5EE7CE-BE50-2741-B8E8-41963CB7E57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3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(</a:t>
            </a:r>
            <a:r>
              <a:rPr lang="en-US" dirty="0">
                <a:solidFill>
                  <a:schemeClr val="accent6"/>
                </a:solidFill>
              </a:rPr>
              <a:t>s</a:t>
            </a:r>
            <a:r>
              <a:rPr lang="en-US" dirty="0" smtClean="0">
                <a:solidFill>
                  <a:schemeClr val="accent6"/>
                </a:solidFill>
              </a:rPr>
              <a:t>imple</a:t>
            </a:r>
            <a:r>
              <a:rPr lang="en-US" dirty="0" smtClean="0"/>
              <a:t>) handler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5EE7CE-BE50-2741-B8E8-41963CB7E57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69580" y="1367724"/>
            <a:ext cx="8620679" cy="51327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numCol="3" spcCol="91440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effectLst/>
                <a:latin typeface="Consolas"/>
                <a:ea typeface="ＭＳ 明朝"/>
                <a:cs typeface="Consolas"/>
              </a:rPr>
              <a:t>push </a:t>
            </a:r>
            <a:r>
              <a:rPr lang="en-US" sz="1400" dirty="0" err="1">
                <a:effectLst/>
                <a:latin typeface="Consolas"/>
                <a:ea typeface="ＭＳ 明朝"/>
                <a:cs typeface="Consolas"/>
              </a:rPr>
              <a:t>dword</a:t>
            </a:r>
            <a:r>
              <a:rPr lang="en-US" sz="1400" dirty="0">
                <a:effectLst/>
                <a:latin typeface="Consolas"/>
                <a:ea typeface="ＭＳ 明朝"/>
                <a:cs typeface="Consolas"/>
              </a:rPr>
              <a:t> 0x4a99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 err="1">
                <a:effectLst/>
                <a:latin typeface="Consolas"/>
                <a:ea typeface="ＭＳ 明朝"/>
                <a:cs typeface="Consolas"/>
              </a:rPr>
              <a:t>mov</a:t>
            </a:r>
            <a:r>
              <a:rPr lang="en-US" sz="1400" dirty="0">
                <a:effectLst/>
                <a:latin typeface="Consolas"/>
                <a:ea typeface="ＭＳ 明朝"/>
                <a:cs typeface="Consolas"/>
              </a:rPr>
              <a:t> [</a:t>
            </a:r>
            <a:r>
              <a:rPr lang="en-US" sz="1400" dirty="0" err="1">
                <a:effectLst/>
                <a:latin typeface="Consolas"/>
                <a:ea typeface="ＭＳ 明朝"/>
                <a:cs typeface="Consolas"/>
              </a:rPr>
              <a:t>esp</a:t>
            </a:r>
            <a:r>
              <a:rPr lang="en-US" sz="1400" dirty="0">
                <a:effectLst/>
                <a:latin typeface="Consolas"/>
                <a:ea typeface="ＭＳ 明朝"/>
                <a:cs typeface="Consolas"/>
              </a:rPr>
              <a:t>],</a:t>
            </a:r>
            <a:r>
              <a:rPr lang="en-US" sz="1400" dirty="0" err="1">
                <a:effectLst/>
                <a:latin typeface="Consolas"/>
                <a:ea typeface="ＭＳ 明朝"/>
                <a:cs typeface="Consolas"/>
              </a:rPr>
              <a:t>ebx</a:t>
            </a:r>
            <a:endParaRPr lang="en-US" sz="1400" dirty="0">
              <a:effectLst/>
              <a:latin typeface="Consolas"/>
              <a:ea typeface="ＭＳ 明朝"/>
              <a:cs typeface="Consolas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effectLst/>
                <a:latin typeface="Consolas"/>
                <a:ea typeface="ＭＳ 明朝"/>
                <a:cs typeface="Consolas"/>
              </a:rPr>
              <a:t>push </a:t>
            </a:r>
            <a:r>
              <a:rPr lang="en-US" sz="1400" dirty="0" err="1">
                <a:effectLst/>
                <a:latin typeface="Consolas"/>
                <a:ea typeface="ＭＳ 明朝"/>
                <a:cs typeface="Consolas"/>
              </a:rPr>
              <a:t>esp</a:t>
            </a:r>
            <a:endParaRPr lang="en-US" sz="1400" dirty="0">
              <a:effectLst/>
              <a:latin typeface="Consolas"/>
              <a:ea typeface="ＭＳ 明朝"/>
              <a:cs typeface="Consolas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effectLst/>
                <a:latin typeface="Consolas"/>
                <a:ea typeface="ＭＳ 明朝"/>
                <a:cs typeface="Consolas"/>
              </a:rPr>
              <a:t>pop </a:t>
            </a:r>
            <a:r>
              <a:rPr lang="en-US" sz="1400" dirty="0" err="1">
                <a:effectLst/>
                <a:latin typeface="Consolas"/>
                <a:ea typeface="ＭＳ 明朝"/>
                <a:cs typeface="Consolas"/>
              </a:rPr>
              <a:t>dword</a:t>
            </a:r>
            <a:r>
              <a:rPr lang="en-US" sz="1400" dirty="0">
                <a:effectLst/>
                <a:latin typeface="Consolas"/>
                <a:ea typeface="ＭＳ 明朝"/>
                <a:cs typeface="Consolas"/>
              </a:rPr>
              <a:t> [</a:t>
            </a:r>
            <a:r>
              <a:rPr lang="en-US" sz="1400" dirty="0" err="1">
                <a:effectLst/>
                <a:latin typeface="Consolas"/>
                <a:ea typeface="ＭＳ 明朝"/>
                <a:cs typeface="Consolas"/>
              </a:rPr>
              <a:t>esp</a:t>
            </a:r>
            <a:r>
              <a:rPr lang="en-US" sz="1400" dirty="0">
                <a:effectLst/>
                <a:latin typeface="Consolas"/>
                <a:ea typeface="ＭＳ 明朝"/>
                <a:cs typeface="Consolas"/>
              </a:rPr>
              <a:t>]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effectLst/>
                <a:latin typeface="Consolas"/>
                <a:ea typeface="ＭＳ 明朝"/>
                <a:cs typeface="Consolas"/>
              </a:rPr>
              <a:t>push </a:t>
            </a:r>
            <a:r>
              <a:rPr lang="en-US" sz="1400" dirty="0" err="1">
                <a:effectLst/>
                <a:latin typeface="Consolas"/>
                <a:ea typeface="ＭＳ 明朝"/>
                <a:cs typeface="Consolas"/>
              </a:rPr>
              <a:t>edx</a:t>
            </a:r>
            <a:endParaRPr lang="en-US" sz="1400" dirty="0">
              <a:effectLst/>
              <a:latin typeface="Consolas"/>
              <a:ea typeface="ＭＳ 明朝"/>
              <a:cs typeface="Consolas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 err="1">
                <a:effectLst/>
                <a:latin typeface="Consolas"/>
                <a:ea typeface="ＭＳ 明朝"/>
                <a:cs typeface="Consolas"/>
              </a:rPr>
              <a:t>mov</a:t>
            </a:r>
            <a:r>
              <a:rPr lang="en-US" sz="1400" dirty="0">
                <a:effectLst/>
                <a:latin typeface="Consolas"/>
                <a:ea typeface="ＭＳ 明朝"/>
                <a:cs typeface="Consolas"/>
              </a:rPr>
              <a:t> edx,0x4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effectLst/>
                <a:latin typeface="Consolas"/>
                <a:ea typeface="ＭＳ 明朝"/>
                <a:cs typeface="Consolas"/>
              </a:rPr>
              <a:t>add [esp+0x4],</a:t>
            </a:r>
            <a:r>
              <a:rPr lang="en-US" sz="1400" dirty="0" err="1">
                <a:effectLst/>
                <a:latin typeface="Consolas"/>
                <a:ea typeface="ＭＳ 明朝"/>
                <a:cs typeface="Consolas"/>
              </a:rPr>
              <a:t>edx</a:t>
            </a:r>
            <a:endParaRPr lang="en-US" sz="1400" dirty="0">
              <a:effectLst/>
              <a:latin typeface="Consolas"/>
              <a:ea typeface="ＭＳ 明朝"/>
              <a:cs typeface="Consolas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effectLst/>
                <a:latin typeface="Consolas"/>
                <a:ea typeface="ＭＳ 明朝"/>
                <a:cs typeface="Consolas"/>
              </a:rPr>
              <a:t>pop </a:t>
            </a:r>
            <a:r>
              <a:rPr lang="en-US" sz="1400" dirty="0" err="1">
                <a:effectLst/>
                <a:latin typeface="Consolas"/>
                <a:ea typeface="ＭＳ 明朝"/>
                <a:cs typeface="Consolas"/>
              </a:rPr>
              <a:t>edx</a:t>
            </a:r>
            <a:endParaRPr lang="en-US" sz="1400" dirty="0">
              <a:effectLst/>
              <a:latin typeface="Consolas"/>
              <a:ea typeface="ＭＳ 明朝"/>
              <a:cs typeface="Consolas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effectLst/>
                <a:latin typeface="Consolas"/>
                <a:ea typeface="ＭＳ 明朝"/>
                <a:cs typeface="Consolas"/>
              </a:rPr>
              <a:t>push </a:t>
            </a:r>
            <a:r>
              <a:rPr lang="en-US" sz="1400" dirty="0" err="1">
                <a:effectLst/>
                <a:latin typeface="Consolas"/>
                <a:ea typeface="ＭＳ 明朝"/>
                <a:cs typeface="Consolas"/>
              </a:rPr>
              <a:t>dword</a:t>
            </a:r>
            <a:r>
              <a:rPr lang="en-US" sz="1400" dirty="0">
                <a:effectLst/>
                <a:latin typeface="Consolas"/>
                <a:ea typeface="ＭＳ 明朝"/>
                <a:cs typeface="Consolas"/>
              </a:rPr>
              <a:t> [</a:t>
            </a:r>
            <a:r>
              <a:rPr lang="en-US" sz="1400" dirty="0" err="1">
                <a:effectLst/>
                <a:latin typeface="Consolas"/>
                <a:ea typeface="ＭＳ 明朝"/>
                <a:cs typeface="Consolas"/>
              </a:rPr>
              <a:t>esp</a:t>
            </a:r>
            <a:r>
              <a:rPr lang="en-US" sz="1400" dirty="0">
                <a:effectLst/>
                <a:latin typeface="Consolas"/>
                <a:ea typeface="ＭＳ 明朝"/>
                <a:cs typeface="Consolas"/>
              </a:rPr>
              <a:t>]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effectLst/>
                <a:latin typeface="Consolas"/>
                <a:ea typeface="ＭＳ 明朝"/>
                <a:cs typeface="Consolas"/>
              </a:rPr>
              <a:t>pop </a:t>
            </a:r>
            <a:r>
              <a:rPr lang="en-US" sz="1400" dirty="0" err="1">
                <a:effectLst/>
                <a:latin typeface="Consolas"/>
                <a:ea typeface="ＭＳ 明朝"/>
                <a:cs typeface="Consolas"/>
              </a:rPr>
              <a:t>edx</a:t>
            </a:r>
            <a:endParaRPr lang="en-US" sz="1400" dirty="0">
              <a:effectLst/>
              <a:latin typeface="Consolas"/>
              <a:ea typeface="ＭＳ 明朝"/>
              <a:cs typeface="Consolas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effectLst/>
                <a:latin typeface="Consolas"/>
                <a:ea typeface="ＭＳ 明朝"/>
                <a:cs typeface="Consolas"/>
              </a:rPr>
              <a:t>push </a:t>
            </a:r>
            <a:r>
              <a:rPr lang="en-US" sz="1400" dirty="0" err="1">
                <a:effectLst/>
                <a:latin typeface="Consolas"/>
                <a:ea typeface="ＭＳ 明朝"/>
                <a:cs typeface="Consolas"/>
              </a:rPr>
              <a:t>edx</a:t>
            </a:r>
            <a:endParaRPr lang="en-US" sz="1400" dirty="0">
              <a:effectLst/>
              <a:latin typeface="Consolas"/>
              <a:ea typeface="ＭＳ 明朝"/>
              <a:cs typeface="Consolas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 err="1">
                <a:effectLst/>
                <a:latin typeface="Consolas"/>
                <a:ea typeface="ＭＳ 明朝"/>
                <a:cs typeface="Consolas"/>
              </a:rPr>
              <a:t>mov</a:t>
            </a:r>
            <a:r>
              <a:rPr lang="en-US" sz="1400" dirty="0">
                <a:effectLst/>
                <a:latin typeface="Consolas"/>
                <a:ea typeface="ＭＳ 明朝"/>
                <a:cs typeface="Consolas"/>
              </a:rPr>
              <a:t> [</a:t>
            </a:r>
            <a:r>
              <a:rPr lang="en-US" sz="1400" dirty="0" err="1">
                <a:effectLst/>
                <a:latin typeface="Consolas"/>
                <a:ea typeface="ＭＳ 明朝"/>
                <a:cs typeface="Consolas"/>
              </a:rPr>
              <a:t>esp</a:t>
            </a:r>
            <a:r>
              <a:rPr lang="en-US" sz="1400" dirty="0">
                <a:effectLst/>
                <a:latin typeface="Consolas"/>
                <a:ea typeface="ＭＳ 明朝"/>
                <a:cs typeface="Consolas"/>
              </a:rPr>
              <a:t>],</a:t>
            </a:r>
            <a:r>
              <a:rPr lang="en-US" sz="1400" dirty="0" err="1">
                <a:effectLst/>
                <a:latin typeface="Consolas"/>
                <a:ea typeface="ＭＳ 明朝"/>
                <a:cs typeface="Consolas"/>
              </a:rPr>
              <a:t>ebx</a:t>
            </a:r>
            <a:endParaRPr lang="en-US" sz="1400" dirty="0">
              <a:effectLst/>
              <a:latin typeface="Consolas"/>
              <a:ea typeface="ＭＳ 明朝"/>
              <a:cs typeface="Consolas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400" dirty="0" smtClean="0">
              <a:effectLst/>
              <a:latin typeface="Consolas"/>
              <a:ea typeface="ＭＳ 明朝"/>
              <a:cs typeface="Consolas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400" dirty="0">
              <a:latin typeface="Consolas"/>
              <a:ea typeface="ＭＳ 明朝"/>
              <a:cs typeface="Consolas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400" dirty="0" smtClean="0">
              <a:effectLst/>
              <a:latin typeface="Consolas"/>
              <a:ea typeface="ＭＳ 明朝"/>
              <a:cs typeface="Consolas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400" dirty="0">
              <a:latin typeface="Consolas"/>
              <a:ea typeface="ＭＳ 明朝"/>
              <a:cs typeface="Consolas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400" dirty="0" smtClean="0">
              <a:effectLst/>
              <a:latin typeface="Consolas"/>
              <a:ea typeface="ＭＳ 明朝"/>
              <a:cs typeface="Consolas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 err="1" smtClean="0">
                <a:effectLst/>
                <a:latin typeface="Consolas"/>
                <a:ea typeface="ＭＳ 明朝"/>
                <a:cs typeface="Consolas"/>
              </a:rPr>
              <a:t>mov</a:t>
            </a: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 </a:t>
            </a:r>
            <a:r>
              <a:rPr lang="en-US" sz="1400" dirty="0">
                <a:effectLst/>
                <a:latin typeface="Consolas"/>
                <a:ea typeface="ＭＳ 明朝"/>
                <a:cs typeface="Consolas"/>
              </a:rPr>
              <a:t>[</a:t>
            </a:r>
            <a:r>
              <a:rPr lang="en-US" sz="1400" dirty="0" err="1">
                <a:effectLst/>
                <a:latin typeface="Consolas"/>
                <a:ea typeface="ＭＳ 明朝"/>
                <a:cs typeface="Consolas"/>
              </a:rPr>
              <a:t>esp</a:t>
            </a:r>
            <a:r>
              <a:rPr lang="en-US" sz="1400" dirty="0">
                <a:effectLst/>
                <a:latin typeface="Consolas"/>
                <a:ea typeface="ＭＳ 明朝"/>
                <a:cs typeface="Consolas"/>
              </a:rPr>
              <a:t>],</a:t>
            </a:r>
            <a:r>
              <a:rPr lang="en-US" sz="1400" dirty="0" err="1" smtClean="0">
                <a:effectLst/>
                <a:latin typeface="Consolas"/>
                <a:ea typeface="ＭＳ 明朝"/>
                <a:cs typeface="Consolas"/>
              </a:rPr>
              <a:t>esi</a:t>
            </a:r>
            <a:endParaRPr lang="en-US" sz="1400" dirty="0">
              <a:latin typeface="Consolas"/>
              <a:ea typeface="ＭＳ 明朝"/>
              <a:cs typeface="Consolas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 err="1" smtClean="0">
                <a:effectLst/>
                <a:latin typeface="Consolas"/>
                <a:ea typeface="ＭＳ 明朝"/>
                <a:cs typeface="Consolas"/>
              </a:rPr>
              <a:t>mov</a:t>
            </a: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 </a:t>
            </a:r>
            <a:r>
              <a:rPr lang="en-US" sz="1400" dirty="0">
                <a:effectLst/>
                <a:latin typeface="Consolas"/>
                <a:ea typeface="ＭＳ 明朝"/>
                <a:cs typeface="Consolas"/>
              </a:rPr>
              <a:t>[</a:t>
            </a:r>
            <a:r>
              <a:rPr lang="en-US" sz="1400" dirty="0" err="1">
                <a:effectLst/>
                <a:latin typeface="Consolas"/>
                <a:ea typeface="ＭＳ 明朝"/>
                <a:cs typeface="Consolas"/>
              </a:rPr>
              <a:t>esp</a:t>
            </a:r>
            <a:r>
              <a:rPr lang="en-US" sz="1400" dirty="0">
                <a:effectLst/>
                <a:latin typeface="Consolas"/>
                <a:ea typeface="ＭＳ 明朝"/>
                <a:cs typeface="Consolas"/>
              </a:rPr>
              <a:t>],</a:t>
            </a:r>
            <a:r>
              <a:rPr lang="en-US" sz="1400" dirty="0" err="1">
                <a:effectLst/>
                <a:latin typeface="Consolas"/>
                <a:ea typeface="ＭＳ 明朝"/>
                <a:cs typeface="Consolas"/>
              </a:rPr>
              <a:t>ecx</a:t>
            </a:r>
            <a:endParaRPr lang="en-US" sz="1400" dirty="0">
              <a:effectLst/>
              <a:latin typeface="Consolas"/>
              <a:ea typeface="ＭＳ 明朝"/>
              <a:cs typeface="Consolas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 err="1">
                <a:effectLst/>
                <a:latin typeface="Consolas"/>
                <a:ea typeface="ＭＳ 明朝"/>
                <a:cs typeface="Consolas"/>
              </a:rPr>
              <a:t>mov</a:t>
            </a:r>
            <a:r>
              <a:rPr lang="en-US" sz="1400" dirty="0">
                <a:effectLst/>
                <a:latin typeface="Consolas"/>
                <a:ea typeface="ＭＳ 明朝"/>
                <a:cs typeface="Consolas"/>
              </a:rPr>
              <a:t> </a:t>
            </a:r>
            <a:r>
              <a:rPr lang="en-US" sz="1400" dirty="0" err="1">
                <a:effectLst/>
                <a:latin typeface="Consolas"/>
                <a:ea typeface="ＭＳ 明朝"/>
                <a:cs typeface="Consolas"/>
              </a:rPr>
              <a:t>ecx,esp</a:t>
            </a:r>
            <a:endParaRPr lang="en-US" sz="1400" dirty="0">
              <a:effectLst/>
              <a:latin typeface="Consolas"/>
              <a:ea typeface="ＭＳ 明朝"/>
              <a:cs typeface="Consolas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add </a:t>
            </a:r>
            <a:r>
              <a:rPr lang="en-US" sz="1400" dirty="0">
                <a:effectLst/>
                <a:latin typeface="Consolas"/>
                <a:ea typeface="ＭＳ 明朝"/>
                <a:cs typeface="Consolas"/>
              </a:rPr>
              <a:t>ecx,</a:t>
            </a: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0x4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push </a:t>
            </a:r>
            <a:r>
              <a:rPr lang="en-US" sz="1400" dirty="0" err="1">
                <a:effectLst/>
                <a:latin typeface="Consolas"/>
                <a:ea typeface="ＭＳ 明朝"/>
                <a:cs typeface="Consolas"/>
              </a:rPr>
              <a:t>dword</a:t>
            </a:r>
            <a:r>
              <a:rPr lang="en-US" sz="1400" dirty="0">
                <a:effectLst/>
                <a:latin typeface="Consolas"/>
                <a:ea typeface="ＭＳ 明朝"/>
                <a:cs typeface="Consolas"/>
              </a:rPr>
              <a:t> 0x504a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 err="1" smtClean="0">
                <a:effectLst/>
                <a:latin typeface="Consolas"/>
                <a:ea typeface="ＭＳ 明朝"/>
                <a:cs typeface="Consolas"/>
              </a:rPr>
              <a:t>mov</a:t>
            </a: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 </a:t>
            </a:r>
            <a:r>
              <a:rPr lang="en-US" sz="1400" dirty="0">
                <a:effectLst/>
                <a:latin typeface="Consolas"/>
                <a:ea typeface="ＭＳ 明朝"/>
                <a:cs typeface="Consolas"/>
              </a:rPr>
              <a:t>[</a:t>
            </a:r>
            <a:r>
              <a:rPr lang="en-US" sz="1400" dirty="0" err="1">
                <a:effectLst/>
                <a:latin typeface="Consolas"/>
                <a:ea typeface="ＭＳ 明朝"/>
                <a:cs typeface="Consolas"/>
              </a:rPr>
              <a:t>esp</a:t>
            </a:r>
            <a:r>
              <a:rPr lang="en-US" sz="1400" dirty="0">
                <a:effectLst/>
                <a:latin typeface="Consolas"/>
                <a:ea typeface="ＭＳ 明朝"/>
                <a:cs typeface="Consolas"/>
              </a:rPr>
              <a:t>],</a:t>
            </a:r>
            <a:r>
              <a:rPr lang="en-US" sz="1400" dirty="0" err="1">
                <a:effectLst/>
                <a:latin typeface="Consolas"/>
                <a:ea typeface="ＭＳ 明朝"/>
                <a:cs typeface="Consolas"/>
              </a:rPr>
              <a:t>ebx</a:t>
            </a:r>
            <a:endParaRPr lang="en-US" sz="1400" dirty="0">
              <a:effectLst/>
              <a:latin typeface="Consolas"/>
              <a:ea typeface="ＭＳ 明朝"/>
              <a:cs typeface="Consolas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 err="1">
                <a:effectLst/>
                <a:latin typeface="Consolas"/>
                <a:ea typeface="ＭＳ 明朝"/>
                <a:cs typeface="Consolas"/>
              </a:rPr>
              <a:t>mov</a:t>
            </a:r>
            <a:r>
              <a:rPr lang="en-US" sz="1400" dirty="0">
                <a:effectLst/>
                <a:latin typeface="Consolas"/>
                <a:ea typeface="ＭＳ 明朝"/>
                <a:cs typeface="Consolas"/>
              </a:rPr>
              <a:t> [</a:t>
            </a:r>
            <a:r>
              <a:rPr lang="en-US" sz="1400" dirty="0" err="1">
                <a:effectLst/>
                <a:latin typeface="Consolas"/>
                <a:ea typeface="ＭＳ 明朝"/>
                <a:cs typeface="Consolas"/>
              </a:rPr>
              <a:t>esp</a:t>
            </a:r>
            <a:r>
              <a:rPr lang="en-US" sz="1400" dirty="0">
                <a:effectLst/>
                <a:latin typeface="Consolas"/>
                <a:ea typeface="ＭＳ 明朝"/>
                <a:cs typeface="Consolas"/>
              </a:rPr>
              <a:t>],</a:t>
            </a:r>
            <a:r>
              <a:rPr lang="en-US" sz="1400" dirty="0" err="1">
                <a:effectLst/>
                <a:latin typeface="Consolas"/>
                <a:ea typeface="ＭＳ 明朝"/>
                <a:cs typeface="Consolas"/>
              </a:rPr>
              <a:t>eax</a:t>
            </a:r>
            <a:endParaRPr lang="en-US" sz="1400" dirty="0">
              <a:effectLst/>
              <a:latin typeface="Consolas"/>
              <a:ea typeface="ＭＳ 明朝"/>
              <a:cs typeface="Consolas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effectLst/>
                <a:latin typeface="Consolas"/>
                <a:ea typeface="ＭＳ 明朝"/>
                <a:cs typeface="Consolas"/>
              </a:rPr>
              <a:t>push </a:t>
            </a:r>
            <a:r>
              <a:rPr lang="en-US" sz="1400" dirty="0" err="1" smtClean="0">
                <a:effectLst/>
                <a:latin typeface="Consolas"/>
                <a:ea typeface="ＭＳ 明朝"/>
                <a:cs typeface="Consolas"/>
              </a:rPr>
              <a:t>ecx</a:t>
            </a:r>
            <a:endParaRPr lang="en-US" sz="1400" dirty="0">
              <a:effectLst/>
              <a:latin typeface="Consolas"/>
              <a:ea typeface="ＭＳ 明朝"/>
              <a:cs typeface="Consolas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 err="1" smtClean="0">
                <a:effectLst/>
                <a:latin typeface="Consolas"/>
                <a:ea typeface="ＭＳ 明朝"/>
                <a:cs typeface="Consolas"/>
              </a:rPr>
              <a:t>mov</a:t>
            </a: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 ecx,0x4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 err="1" smtClean="0">
                <a:effectLst/>
                <a:latin typeface="Consolas"/>
                <a:ea typeface="ＭＳ 明朝"/>
                <a:cs typeface="Consolas"/>
              </a:rPr>
              <a:t>mov</a:t>
            </a: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 </a:t>
            </a:r>
            <a:r>
              <a:rPr lang="en-US" sz="1400" dirty="0" err="1" smtClean="0">
                <a:effectLst/>
                <a:latin typeface="Consolas"/>
                <a:ea typeface="ＭＳ 明朝"/>
                <a:cs typeface="Consolas"/>
              </a:rPr>
              <a:t>eax,ecx</a:t>
            </a:r>
            <a:endParaRPr lang="en-US" sz="1400" dirty="0" smtClean="0">
              <a:effectLst/>
              <a:latin typeface="Consolas"/>
              <a:ea typeface="ＭＳ 明朝"/>
              <a:cs typeface="Consolas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 err="1" smtClean="0">
                <a:effectLst/>
                <a:latin typeface="Consolas"/>
                <a:ea typeface="ＭＳ 明朝"/>
                <a:cs typeface="Consolas"/>
              </a:rPr>
              <a:t>mov</a:t>
            </a: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 </a:t>
            </a:r>
            <a:r>
              <a:rPr lang="en-US" sz="1400" dirty="0" err="1" smtClean="0">
                <a:effectLst/>
                <a:latin typeface="Consolas"/>
                <a:ea typeface="ＭＳ 明朝"/>
                <a:cs typeface="Consolas"/>
              </a:rPr>
              <a:t>ecx</a:t>
            </a: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,[</a:t>
            </a:r>
            <a:r>
              <a:rPr lang="en-US" sz="1400" dirty="0" err="1" smtClean="0">
                <a:effectLst/>
                <a:latin typeface="Consolas"/>
                <a:ea typeface="ＭＳ 明朝"/>
                <a:cs typeface="Consolas"/>
              </a:rPr>
              <a:t>esp</a:t>
            </a: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]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add esp,0x4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400" dirty="0" smtClean="0">
              <a:effectLst/>
              <a:latin typeface="Consolas"/>
              <a:ea typeface="ＭＳ 明朝"/>
              <a:cs typeface="Consolas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400" dirty="0">
              <a:latin typeface="Consolas"/>
              <a:ea typeface="ＭＳ 明朝"/>
              <a:cs typeface="Consolas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400" dirty="0" smtClean="0">
              <a:effectLst/>
              <a:latin typeface="Consolas"/>
              <a:ea typeface="ＭＳ 明朝"/>
              <a:cs typeface="Consolas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400" dirty="0">
              <a:latin typeface="Consolas"/>
              <a:ea typeface="ＭＳ 明朝"/>
              <a:cs typeface="Consolas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400" dirty="0" smtClean="0">
              <a:effectLst/>
              <a:latin typeface="Consolas"/>
              <a:ea typeface="ＭＳ 明朝"/>
              <a:cs typeface="Consolas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add </a:t>
            </a:r>
            <a:r>
              <a:rPr lang="en-US" sz="1400" dirty="0" err="1" smtClean="0">
                <a:effectLst/>
                <a:latin typeface="Consolas"/>
                <a:ea typeface="ＭＳ 明朝"/>
                <a:cs typeface="Consolas"/>
              </a:rPr>
              <a:t>ecx,eax</a:t>
            </a:r>
            <a:endParaRPr lang="en-US" sz="1400" dirty="0" smtClean="0">
              <a:effectLst/>
              <a:latin typeface="Consolas"/>
              <a:ea typeface="ＭＳ 明朝"/>
              <a:cs typeface="Consolas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 err="1" smtClean="0">
                <a:effectLst/>
                <a:latin typeface="Consolas"/>
                <a:ea typeface="ＭＳ 明朝"/>
                <a:cs typeface="Consolas"/>
              </a:rPr>
              <a:t>mov</a:t>
            </a: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 </a:t>
            </a:r>
            <a:r>
              <a:rPr lang="en-US" sz="1400" dirty="0" err="1" smtClean="0">
                <a:effectLst/>
                <a:latin typeface="Consolas"/>
                <a:ea typeface="ＭＳ 明朝"/>
                <a:cs typeface="Consolas"/>
              </a:rPr>
              <a:t>eax</a:t>
            </a: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,[</a:t>
            </a:r>
            <a:r>
              <a:rPr lang="en-US" sz="1400" dirty="0" err="1" smtClean="0">
                <a:effectLst/>
                <a:latin typeface="Consolas"/>
                <a:ea typeface="ＭＳ 明朝"/>
                <a:cs typeface="Consolas"/>
              </a:rPr>
              <a:t>esp</a:t>
            </a: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]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push </a:t>
            </a:r>
            <a:r>
              <a:rPr lang="en-US" sz="1400" dirty="0" err="1" smtClean="0">
                <a:effectLst/>
                <a:latin typeface="Consolas"/>
                <a:ea typeface="ＭＳ 明朝"/>
                <a:cs typeface="Consolas"/>
              </a:rPr>
              <a:t>esi</a:t>
            </a:r>
            <a:endParaRPr lang="en-US" sz="1400" dirty="0" smtClean="0">
              <a:effectLst/>
              <a:latin typeface="Consolas"/>
              <a:ea typeface="ＭＳ 明朝"/>
              <a:cs typeface="Consolas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 err="1" smtClean="0">
                <a:effectLst/>
                <a:latin typeface="Consolas"/>
                <a:ea typeface="ＭＳ 明朝"/>
                <a:cs typeface="Consolas"/>
              </a:rPr>
              <a:t>mov</a:t>
            </a: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 </a:t>
            </a:r>
            <a:r>
              <a:rPr lang="en-US" sz="1400" dirty="0" err="1" smtClean="0">
                <a:effectLst/>
                <a:latin typeface="Consolas"/>
                <a:ea typeface="ＭＳ 明朝"/>
                <a:cs typeface="Consolas"/>
              </a:rPr>
              <a:t>esi,esp</a:t>
            </a:r>
            <a:endParaRPr lang="en-US" sz="1400" dirty="0" smtClean="0">
              <a:effectLst/>
              <a:latin typeface="Consolas"/>
              <a:ea typeface="ＭＳ 明朝"/>
              <a:cs typeface="Consolas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add esi,0x4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add </a:t>
            </a:r>
            <a:r>
              <a:rPr lang="en-US" sz="1400" dirty="0" err="1" smtClean="0">
                <a:effectLst/>
                <a:latin typeface="Consolas"/>
                <a:ea typeface="ＭＳ 明朝"/>
                <a:cs typeface="Consolas"/>
              </a:rPr>
              <a:t>esi,byte</a:t>
            </a: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 +0x4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 err="1" smtClean="0">
                <a:effectLst/>
                <a:latin typeface="Consolas"/>
                <a:ea typeface="ＭＳ 明朝"/>
                <a:cs typeface="Consolas"/>
              </a:rPr>
              <a:t>xor</a:t>
            </a: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 </a:t>
            </a:r>
            <a:r>
              <a:rPr lang="en-US" sz="1400" dirty="0" err="1" smtClean="0">
                <a:effectLst/>
                <a:latin typeface="Consolas"/>
                <a:ea typeface="ＭＳ 明朝"/>
                <a:cs typeface="Consolas"/>
              </a:rPr>
              <a:t>esi</a:t>
            </a: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,[</a:t>
            </a:r>
            <a:r>
              <a:rPr lang="en-US" sz="1400" dirty="0" err="1" smtClean="0">
                <a:effectLst/>
                <a:latin typeface="Consolas"/>
                <a:ea typeface="ＭＳ 明朝"/>
                <a:cs typeface="Consolas"/>
              </a:rPr>
              <a:t>esp</a:t>
            </a: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]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 err="1" smtClean="0">
                <a:effectLst/>
                <a:latin typeface="Consolas"/>
                <a:ea typeface="ＭＳ 明朝"/>
                <a:cs typeface="Consolas"/>
              </a:rPr>
              <a:t>xor</a:t>
            </a: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 [</a:t>
            </a:r>
            <a:r>
              <a:rPr lang="en-US" sz="1400" dirty="0" err="1" smtClean="0">
                <a:effectLst/>
                <a:latin typeface="Consolas"/>
                <a:ea typeface="ＭＳ 明朝"/>
                <a:cs typeface="Consolas"/>
              </a:rPr>
              <a:t>esp</a:t>
            </a: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],</a:t>
            </a:r>
            <a:r>
              <a:rPr lang="en-US" sz="1400" dirty="0" err="1" smtClean="0">
                <a:effectLst/>
                <a:latin typeface="Consolas"/>
                <a:ea typeface="ＭＳ 明朝"/>
                <a:cs typeface="Consolas"/>
              </a:rPr>
              <a:t>esi</a:t>
            </a:r>
            <a:endParaRPr lang="en-US" sz="1400" dirty="0" smtClean="0">
              <a:effectLst/>
              <a:latin typeface="Consolas"/>
              <a:ea typeface="ＭＳ 明朝"/>
              <a:cs typeface="Consolas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 err="1" smtClean="0">
                <a:effectLst/>
                <a:latin typeface="Consolas"/>
                <a:ea typeface="ＭＳ 明朝"/>
                <a:cs typeface="Consolas"/>
              </a:rPr>
              <a:t>xor</a:t>
            </a: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 </a:t>
            </a:r>
            <a:r>
              <a:rPr lang="en-US" sz="1400" dirty="0" err="1" smtClean="0">
                <a:effectLst/>
                <a:latin typeface="Consolas"/>
                <a:ea typeface="ＭＳ 明朝"/>
                <a:cs typeface="Consolas"/>
              </a:rPr>
              <a:t>esi</a:t>
            </a: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,[</a:t>
            </a:r>
            <a:r>
              <a:rPr lang="en-US" sz="1400" dirty="0" err="1" smtClean="0">
                <a:effectLst/>
                <a:latin typeface="Consolas"/>
                <a:ea typeface="ＭＳ 明朝"/>
                <a:cs typeface="Consolas"/>
              </a:rPr>
              <a:t>esp</a:t>
            </a: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]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 err="1" smtClean="0">
                <a:effectLst/>
                <a:latin typeface="Consolas"/>
                <a:ea typeface="ＭＳ 明朝"/>
                <a:cs typeface="Consolas"/>
              </a:rPr>
              <a:t>mov</a:t>
            </a: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 </a:t>
            </a:r>
            <a:r>
              <a:rPr lang="en-US" sz="1400" dirty="0" err="1" smtClean="0">
                <a:effectLst/>
                <a:latin typeface="Consolas"/>
                <a:ea typeface="ＭＳ 明朝"/>
                <a:cs typeface="Consolas"/>
              </a:rPr>
              <a:t>esp</a:t>
            </a: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,[</a:t>
            </a:r>
            <a:r>
              <a:rPr lang="en-US" sz="1400" dirty="0" err="1" smtClean="0">
                <a:effectLst/>
                <a:latin typeface="Consolas"/>
                <a:ea typeface="ＭＳ 明朝"/>
                <a:cs typeface="Consolas"/>
              </a:rPr>
              <a:t>esp</a:t>
            </a: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]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 err="1" smtClean="0">
                <a:effectLst/>
                <a:latin typeface="Consolas"/>
                <a:ea typeface="ＭＳ 明朝"/>
                <a:cs typeface="Consolas"/>
              </a:rPr>
              <a:t>xchg</a:t>
            </a: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 </a:t>
            </a:r>
            <a:r>
              <a:rPr lang="en-US" sz="1400" dirty="0" err="1" smtClean="0">
                <a:effectLst/>
                <a:latin typeface="Consolas"/>
                <a:ea typeface="ＭＳ 明朝"/>
                <a:cs typeface="Consolas"/>
              </a:rPr>
              <a:t>ecx</a:t>
            </a: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,[</a:t>
            </a:r>
            <a:r>
              <a:rPr lang="en-US" sz="1400" dirty="0" err="1" smtClean="0">
                <a:effectLst/>
                <a:latin typeface="Consolas"/>
                <a:ea typeface="ＭＳ 明朝"/>
                <a:cs typeface="Consolas"/>
              </a:rPr>
              <a:t>esp</a:t>
            </a: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]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effectLst/>
                <a:latin typeface="Consolas"/>
                <a:ea typeface="ＭＳ 明朝"/>
                <a:cs typeface="Consolas"/>
              </a:rPr>
              <a:t>pop </a:t>
            </a:r>
            <a:r>
              <a:rPr lang="en-US" sz="1400" dirty="0" err="1" smtClean="0">
                <a:effectLst/>
                <a:latin typeface="Consolas"/>
                <a:ea typeface="ＭＳ 明朝"/>
                <a:cs typeface="Consolas"/>
              </a:rPr>
              <a:t>esp</a:t>
            </a:r>
            <a:endParaRPr lang="en-US" sz="1400" dirty="0" smtClean="0">
              <a:effectLst/>
              <a:latin typeface="Consolas"/>
              <a:ea typeface="ＭＳ 明朝"/>
              <a:cs typeface="Consolas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effectLst/>
                <a:latin typeface="Consolas"/>
                <a:ea typeface="ＭＳ 明朝"/>
                <a:cs typeface="Consolas"/>
              </a:rPr>
              <a:t> </a:t>
            </a:r>
            <a:endParaRPr lang="en-US" sz="1400" dirty="0">
              <a:effectLst/>
              <a:latin typeface="Consolas"/>
              <a:ea typeface="ＭＳ 明朝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72134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Complications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88" y="2190581"/>
            <a:ext cx="8709025" cy="2476839"/>
          </a:xfrm>
        </p:spPr>
        <p:txBody>
          <a:bodyPr/>
          <a:lstStyle/>
          <a:p>
            <a:r>
              <a:rPr lang="en-US" dirty="0" smtClean="0"/>
              <a:t>Handlers may be much more </a:t>
            </a:r>
            <a:r>
              <a:rPr lang="en-US" dirty="0" smtClean="0">
                <a:solidFill>
                  <a:srgbClr val="000000"/>
                </a:solidFill>
              </a:rPr>
              <a:t>complex</a:t>
            </a:r>
            <a:r>
              <a:rPr lang="en-US" dirty="0" smtClean="0"/>
              <a:t> than the example, and not end in the real instruction.</a:t>
            </a:r>
          </a:p>
          <a:p>
            <a:r>
              <a:rPr lang="en-US" dirty="0" smtClean="0"/>
              <a:t>Some handlers run on byte-code </a:t>
            </a:r>
            <a:r>
              <a:rPr lang="en-US" dirty="0" smtClean="0">
                <a:solidFill>
                  <a:schemeClr val="tx1"/>
                </a:solidFill>
              </a:rPr>
              <a:t>encrypted</a:t>
            </a:r>
            <a:r>
              <a:rPr lang="en-US" dirty="0" smtClean="0"/>
              <a:t> with a special constant.</a:t>
            </a:r>
          </a:p>
          <a:p>
            <a:r>
              <a:rPr lang="en-US" dirty="0" smtClean="0"/>
              <a:t>Obfuscation techniques for handlers may be </a:t>
            </a:r>
            <a:r>
              <a:rPr lang="en-US" dirty="0" smtClean="0">
                <a:solidFill>
                  <a:srgbClr val="000000"/>
                </a:solidFill>
              </a:rPr>
              <a:t>random</a:t>
            </a:r>
            <a:r>
              <a:rPr lang="en-US" dirty="0" smtClean="0"/>
              <a:t> and handlers are repeated.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5EE7CE-BE50-2741-B8E8-41963CB7E57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20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CP_PPT-template_09.thmx</Template>
  <TotalTime>7130</TotalTime>
  <Words>1895</Words>
  <Application>Microsoft Macintosh PowerPoint</Application>
  <PresentationFormat>On-screen Show (4:3)</PresentationFormat>
  <Paragraphs>288</Paragraphs>
  <Slides>24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SMT Solvers for Malware Unpacking</vt:lpstr>
      <vt:lpstr>Authors and thanks</vt:lpstr>
      <vt:lpstr>Malware analysis</vt:lpstr>
      <vt:lpstr>Binary packers</vt:lpstr>
      <vt:lpstr>A simple packer: UPX</vt:lpstr>
      <vt:lpstr>A harder packer: Themida</vt:lpstr>
      <vt:lpstr>Virtualization</vt:lpstr>
      <vt:lpstr>A (simple) handler</vt:lpstr>
      <vt:lpstr>Complications </vt:lpstr>
      <vt:lpstr>Symbolic simulation</vt:lpstr>
      <vt:lpstr>Deobfuscating simple handlers</vt:lpstr>
      <vt:lpstr>Results on simple handlers</vt:lpstr>
      <vt:lpstr>Results table for simple handlers</vt:lpstr>
      <vt:lpstr>Obfuscation constants</vt:lpstr>
      <vt:lpstr>Constants to encrypt the bytecode stream</vt:lpstr>
      <vt:lpstr>Stolen code</vt:lpstr>
      <vt:lpstr>Stolen code example: original API function</vt:lpstr>
      <vt:lpstr>Stolen code example: obfuscation in the caller</vt:lpstr>
      <vt:lpstr>Results on stolen code</vt:lpstr>
      <vt:lpstr>Comparisons to prior work</vt:lpstr>
      <vt:lpstr>Moving forward</vt:lpstr>
      <vt:lpstr>PowerPoint Presentation</vt:lpstr>
      <vt:lpstr>PowerPoint Presentation</vt:lpstr>
      <vt:lpstr>PowerPoint Presentation</vt:lpstr>
    </vt:vector>
  </TitlesOfParts>
  <Manager/>
  <Company>CyberPoint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Thwarting Themida: Unpacking Malware with SMT Solvers</dc:title>
  <dc:subject/>
  <dc:creator>Ian Blumenfeld</dc:creator>
  <cp:keywords/>
  <dc:description/>
  <cp:lastModifiedBy>Ian Blumenfeld</cp:lastModifiedBy>
  <cp:revision>330</cp:revision>
  <dcterms:created xsi:type="dcterms:W3CDTF">2010-12-14T14:41:56Z</dcterms:created>
  <dcterms:modified xsi:type="dcterms:W3CDTF">2013-07-05T16:45:16Z</dcterms:modified>
  <cp:category/>
</cp:coreProperties>
</file>